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5" r:id="rId9"/>
  </p:sldIdLst>
  <p:sldSz cx="14630400" cy="8229600"/>
  <p:notesSz cx="6797675" cy="9928225"/>
  <p:embeddedFontLst>
    <p:embeddedFont>
      <p:font typeface="Inter" panose="020B0604020202020204" charset="0"/>
      <p:regular r:id="rId1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3" d="100"/>
          <a:sy n="83" d="100"/>
        </p:scale>
        <p:origin x="120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107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66898" tIns="33449" rIns="66898" bIns="33449"/>
          <a:lstStyle/>
          <a:p>
            <a:endParaRPr lang="nl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98" tIns="33449" rIns="66898" bIns="3344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98" tIns="33449" rIns="66898" bIns="33449"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66898" tIns="33449" rIns="66898" bIns="33449"/>
          <a:lstStyle/>
          <a:p>
            <a:endParaRPr lang="nl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98" tIns="33449" rIns="66898" bIns="3344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98" tIns="33449" rIns="66898" bIns="33449"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66898" tIns="33449" rIns="66898" bIns="33449"/>
          <a:lstStyle/>
          <a:p>
            <a:endParaRPr lang="nl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98" tIns="33449" rIns="66898" bIns="3344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98" tIns="33449" rIns="66898" bIns="33449"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66898" tIns="33449" rIns="66898" bIns="33449"/>
          <a:lstStyle/>
          <a:p>
            <a:endParaRPr lang="nl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98" tIns="33449" rIns="66898" bIns="3344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98" tIns="33449" rIns="66898" bIns="33449"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66898" tIns="33449" rIns="66898" bIns="33449"/>
          <a:lstStyle/>
          <a:p>
            <a:endParaRPr lang="nl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98" tIns="33449" rIns="66898" bIns="3344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98" tIns="33449" rIns="66898" bIns="33449"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66898" tIns="33449" rIns="66898" bIns="33449"/>
          <a:lstStyle/>
          <a:p>
            <a:endParaRPr lang="nl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98" tIns="33449" rIns="66898" bIns="3344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98" tIns="33449" rIns="66898" bIns="33449"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66898" tIns="33449" rIns="66898" bIns="33449"/>
          <a:lstStyle/>
          <a:p>
            <a:endParaRPr lang="nl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98" tIns="33449" rIns="66898" bIns="3344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98" tIns="33449" rIns="66898" bIns="33449"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 lIns="66898" tIns="33449" rIns="66898" bIns="33449"/>
          <a:lstStyle/>
          <a:p>
            <a:endParaRPr lang="nl-N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6898" tIns="33449" rIns="66898" bIns="3344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6898" tIns="33449" rIns="66898" bIns="33449"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hyperlink" Target="mailto:contact@ecroa.or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1018342"/>
            <a:ext cx="641615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736044" y="1249408"/>
            <a:ext cx="698801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2400" dirty="0">
                <a:latin typeface="+mj-lt"/>
              </a:rPr>
              <a:t> </a:t>
            </a:r>
            <a:r>
              <a:rPr lang="en-US" sz="2800" dirty="0"/>
              <a:t>The Camelait4Med research project:</a:t>
            </a:r>
          </a:p>
          <a:p>
            <a:r>
              <a:rPr lang="en-US" sz="2800" dirty="0"/>
              <a:t>Significance for European camel keepers</a:t>
            </a:r>
          </a:p>
        </p:txBody>
      </p:sp>
      <p:sp>
        <p:nvSpPr>
          <p:cNvPr id="5" name="Text 2"/>
          <p:cNvSpPr/>
          <p:nvPr/>
        </p:nvSpPr>
        <p:spPr>
          <a:xfrm>
            <a:off x="6310669" y="2578774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850"/>
              </a:lnSpc>
            </a:pPr>
            <a:r>
              <a:rPr lang="en-US" sz="2400" i="1" dirty="0"/>
              <a:t> A unique opportunity to explore the future of sustainable camel milk production and animal welfare.</a:t>
            </a:r>
          </a:p>
        </p:txBody>
      </p:sp>
      <p:sp>
        <p:nvSpPr>
          <p:cNvPr id="6" name="Shape 3"/>
          <p:cNvSpPr/>
          <p:nvPr/>
        </p:nvSpPr>
        <p:spPr>
          <a:xfrm>
            <a:off x="6280191" y="3856197"/>
            <a:ext cx="7541182" cy="3014490"/>
          </a:xfrm>
          <a:prstGeom prst="roundRect">
            <a:avLst>
              <a:gd name="adj" fmla="val 2840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7" name="Shape 4"/>
          <p:cNvSpPr/>
          <p:nvPr/>
        </p:nvSpPr>
        <p:spPr>
          <a:xfrm>
            <a:off x="6287810" y="3863816"/>
            <a:ext cx="3770590" cy="1533764"/>
          </a:xfrm>
          <a:prstGeom prst="roundRect">
            <a:avLst>
              <a:gd name="adj" fmla="val 5705"/>
            </a:avLst>
          </a:prstGeom>
          <a:solidFill>
            <a:srgbClr val="DADBF1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8" name="Text 5"/>
          <p:cNvSpPr/>
          <p:nvPr/>
        </p:nvSpPr>
        <p:spPr>
          <a:xfrm>
            <a:off x="6514624" y="40906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+mj-lt"/>
                <a:ea typeface="Inter Bold" pitchFamily="34" charset="-122"/>
                <a:cs typeface="Inter Bold" pitchFamily="34" charset="-120"/>
              </a:rPr>
              <a:t>📅</a:t>
            </a:r>
            <a:r>
              <a:rPr lang="en-US" sz="2200" b="1" dirty="0">
                <a:solidFill>
                  <a:srgbClr val="272525"/>
                </a:solidFill>
                <a:latin typeface="+mj-lt"/>
                <a:ea typeface="Inter Bold" pitchFamily="34" charset="-122"/>
                <a:cs typeface="Inter Bold" pitchFamily="34" charset="-120"/>
              </a:rPr>
              <a:t> Date</a:t>
            </a:r>
            <a:endParaRPr lang="en-US" sz="2200" dirty="0">
              <a:latin typeface="+mj-lt"/>
            </a:endParaRPr>
          </a:p>
        </p:txBody>
      </p:sp>
      <p:sp>
        <p:nvSpPr>
          <p:cNvPr id="9" name="Text 6"/>
          <p:cNvSpPr/>
          <p:nvPr/>
        </p:nvSpPr>
        <p:spPr>
          <a:xfrm>
            <a:off x="6514624" y="4581049"/>
            <a:ext cx="331696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b="1" dirty="0"/>
              <a:t>Monday, May 25, 2026</a:t>
            </a:r>
            <a:r>
              <a:rPr lang="en-US" dirty="0"/>
              <a:t> </a:t>
            </a:r>
          </a:p>
          <a:p>
            <a:pPr>
              <a:lnSpc>
                <a:spcPts val="2850"/>
              </a:lnSpc>
            </a:pPr>
            <a:r>
              <a:rPr lang="en-US" b="1" dirty="0"/>
              <a:t>9:00 PM -10:00 PM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10058400" y="3863816"/>
            <a:ext cx="30480" cy="1669852"/>
          </a:xfrm>
          <a:prstGeom prst="roundRect">
            <a:avLst>
              <a:gd name="adj" fmla="val 312558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4" name="Shape 11"/>
          <p:cNvSpPr/>
          <p:nvPr/>
        </p:nvSpPr>
        <p:spPr>
          <a:xfrm>
            <a:off x="6272573" y="5420028"/>
            <a:ext cx="7541181" cy="1590095"/>
          </a:xfrm>
          <a:prstGeom prst="rect">
            <a:avLst/>
          </a:prstGeom>
          <a:solidFill>
            <a:srgbClr val="DADBF1"/>
          </a:solidFill>
          <a:ln/>
        </p:spPr>
        <p:txBody>
          <a:bodyPr/>
          <a:lstStyle/>
          <a:p>
            <a:pPr algn="ctr"/>
            <a:endParaRPr lang="fr-FR" dirty="0"/>
          </a:p>
        </p:txBody>
      </p:sp>
      <p:sp>
        <p:nvSpPr>
          <p:cNvPr id="15" name="Shape 12"/>
          <p:cNvSpPr/>
          <p:nvPr/>
        </p:nvSpPr>
        <p:spPr>
          <a:xfrm>
            <a:off x="6303049" y="5463217"/>
            <a:ext cx="7541181" cy="30480"/>
          </a:xfrm>
          <a:prstGeom prst="roundRect">
            <a:avLst>
              <a:gd name="adj" fmla="val 312558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6" name="Text 13"/>
          <p:cNvSpPr/>
          <p:nvPr/>
        </p:nvSpPr>
        <p:spPr>
          <a:xfrm>
            <a:off x="6609144" y="5760482"/>
            <a:ext cx="699303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+mj-lt"/>
                <a:ea typeface="Inter Bold" pitchFamily="34" charset="-122"/>
                <a:cs typeface="Inter Bold" pitchFamily="34" charset="-120"/>
              </a:rPr>
              <a:t>🌐</a:t>
            </a:r>
            <a:r>
              <a:rPr lang="en-US" sz="2200" b="1" dirty="0">
                <a:solidFill>
                  <a:srgbClr val="272525"/>
                </a:solidFill>
                <a:latin typeface="+mj-lt"/>
                <a:ea typeface="Inter Bold" pitchFamily="34" charset="-122"/>
                <a:cs typeface="Inter Bold" pitchFamily="34" charset="-120"/>
              </a:rPr>
              <a:t> Info</a:t>
            </a:r>
            <a:endParaRPr lang="en-US" sz="2200" dirty="0">
              <a:latin typeface="+mj-lt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6499386" y="6144881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+mj-lt"/>
                <a:ea typeface="Inter" pitchFamily="34" charset="-122"/>
                <a:cs typeface="Inter" pitchFamily="34" charset="-120"/>
              </a:rPr>
              <a:t>www.ECROA.org</a:t>
            </a:r>
            <a:endParaRPr lang="en-US" sz="1750" dirty="0">
              <a:latin typeface="+mj-lt"/>
            </a:endParaRPr>
          </a:p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+mj-lt"/>
                <a:ea typeface="Inter" pitchFamily="34" charset="-122"/>
                <a:cs typeface="Inter" pitchFamily="34" charset="-120"/>
              </a:rPr>
              <a:t>contact@ECROA.org</a:t>
            </a:r>
            <a:endParaRPr lang="en-US" sz="1750" dirty="0">
              <a:latin typeface="+mj-lt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C4A21AB-385B-DCFB-A321-27D02B5FB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965" y="7123763"/>
            <a:ext cx="4797035" cy="95384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753A149-7E43-A840-03B5-87C0C6D1B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6015" y="7032571"/>
            <a:ext cx="1768554" cy="1166549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3D3D2C9-55B9-8398-07F6-E345F6738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235" y="0"/>
            <a:ext cx="6070990" cy="82296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7AEC0C0D-9A8E-BA5C-15C9-CB353E4FE4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2"/>
            <a:ext cx="1527862" cy="1521072"/>
          </a:xfrm>
          <a:prstGeom prst="rect">
            <a:avLst/>
          </a:prstGeom>
        </p:spPr>
      </p:pic>
      <p:sp>
        <p:nvSpPr>
          <p:cNvPr id="20" name="Text 12">
            <a:extLst>
              <a:ext uri="{FF2B5EF4-FFF2-40B4-BE49-F238E27FC236}">
                <a16:creationId xmlns:a16="http://schemas.microsoft.com/office/drawing/2014/main" id="{FDD2BA84-1E1B-F7EF-A797-531F784F67BA}"/>
              </a:ext>
            </a:extLst>
          </p:cNvPr>
          <p:cNvSpPr/>
          <p:nvPr/>
        </p:nvSpPr>
        <p:spPr>
          <a:xfrm>
            <a:off x="10651927" y="4537604"/>
            <a:ext cx="4088844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000000"/>
                </a:solidFill>
                <a:latin typeface="+mj-lt"/>
                <a:ea typeface="Inter Bold" pitchFamily="34" charset="-122"/>
                <a:cs typeface="Inter Bold" pitchFamily="34" charset="-120"/>
              </a:rPr>
              <a:t>💻 Online meeting</a:t>
            </a:r>
            <a:endParaRPr lang="en-US" sz="2150" dirty="0">
              <a:latin typeface="+mj-lt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13A43B55-C98B-9D75-A674-9DF02128EA63}"/>
              </a:ext>
            </a:extLst>
          </p:cNvPr>
          <p:cNvSpPr txBox="1"/>
          <p:nvPr/>
        </p:nvSpPr>
        <p:spPr>
          <a:xfrm>
            <a:off x="7222603" y="208344"/>
            <a:ext cx="47687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/>
              <a:t>ECROA-Webinar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9025" y="801291"/>
            <a:ext cx="6723102" cy="686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400"/>
              </a:lnSpc>
            </a:pPr>
            <a:r>
              <a:rPr lang="fr-FR" sz="4400" b="1" dirty="0">
                <a:latin typeface="Inter Bold "/>
              </a:rPr>
              <a:t>About the Event</a:t>
            </a:r>
            <a:endParaRPr lang="en-US" sz="4400" dirty="0">
              <a:latin typeface="Inter Bold "/>
            </a:endParaRPr>
          </a:p>
        </p:txBody>
      </p:sp>
      <p:sp>
        <p:nvSpPr>
          <p:cNvPr id="4" name="Text 1"/>
          <p:cNvSpPr/>
          <p:nvPr/>
        </p:nvSpPr>
        <p:spPr>
          <a:xfrm>
            <a:off x="9635014" y="2019895"/>
            <a:ext cx="4233863" cy="686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fr-FR" sz="2400" b="1" dirty="0">
                <a:latin typeface="+mj-lt"/>
              </a:rPr>
              <a:t> A Must-Attend </a:t>
            </a:r>
            <a:r>
              <a:rPr lang="fr-FR" sz="2400" b="1" dirty="0" err="1">
                <a:latin typeface="+mj-lt"/>
              </a:rPr>
              <a:t>Gathering</a:t>
            </a:r>
            <a:endParaRPr lang="en-US" sz="2400" dirty="0">
              <a:latin typeface="+mj-lt"/>
            </a:endParaRPr>
          </a:p>
        </p:txBody>
      </p:sp>
      <p:sp>
        <p:nvSpPr>
          <p:cNvPr id="5" name="Text 2"/>
          <p:cNvSpPr/>
          <p:nvPr/>
        </p:nvSpPr>
        <p:spPr>
          <a:xfrm>
            <a:off x="9635014" y="2919174"/>
            <a:ext cx="4233863" cy="2076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2000" dirty="0"/>
              <a:t>This webinar brings together European camel farming professionals to share practical knowledge on milking, health, and the management of large camelids. program.</a:t>
            </a:r>
          </a:p>
        </p:txBody>
      </p:sp>
      <p:sp>
        <p:nvSpPr>
          <p:cNvPr id="6" name="Shape 3"/>
          <p:cNvSpPr/>
          <p:nvPr/>
        </p:nvSpPr>
        <p:spPr>
          <a:xfrm>
            <a:off x="9635014" y="4933952"/>
            <a:ext cx="4233863" cy="1555820"/>
          </a:xfrm>
          <a:prstGeom prst="roundRect">
            <a:avLst>
              <a:gd name="adj" fmla="val 4724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fr-FR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4684" y="5569029"/>
            <a:ext cx="274558" cy="21967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0008974" y="4995862"/>
            <a:ext cx="3640232" cy="13898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1700" dirty="0">
                <a:solidFill>
                  <a:srgbClr val="000000"/>
                </a:solidFill>
                <a:latin typeface="+mj-lt"/>
                <a:ea typeface="Inter" pitchFamily="34" charset="-122"/>
                <a:cs typeface="Inter" pitchFamily="34" charset="-120"/>
              </a:rPr>
              <a:t>Organized</a:t>
            </a:r>
            <a:r>
              <a:rPr lang="en-US" dirty="0">
                <a:latin typeface="+mj-lt"/>
              </a:rPr>
              <a:t> in partnership with the CAMELAIT4MED project, co-funded by the European Union through the PRIMA </a:t>
            </a:r>
            <a:r>
              <a:rPr lang="en-US" sz="1700" dirty="0">
                <a:solidFill>
                  <a:srgbClr val="000000"/>
                </a:solidFill>
                <a:latin typeface="+mj-lt"/>
                <a:ea typeface="Inter" pitchFamily="34" charset="-122"/>
                <a:cs typeface="Inter" pitchFamily="34" charset="-120"/>
              </a:rPr>
              <a:t>.</a:t>
            </a:r>
            <a:endParaRPr lang="en-US" sz="1700" dirty="0">
              <a:latin typeface="+mj-lt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AD95CC9-3D00-D53E-EC80-D40C43ABE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9571" y="169733"/>
            <a:ext cx="1743619" cy="173587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BCAA313-8EA5-4C8C-0A3B-1D053FE52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174" y="7055834"/>
            <a:ext cx="4797035" cy="95384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9F122B4-66B2-ED71-9890-3B5EEE984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1828" y="6525679"/>
            <a:ext cx="2149760" cy="15199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8F70F0F-8B1A-0C8C-299D-7372FBBA66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825" y="2363152"/>
            <a:ext cx="7497694" cy="439816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400800" y="2725435"/>
            <a:ext cx="709172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fr-FR" sz="4400" b="1" dirty="0">
                <a:latin typeface="+mj-lt"/>
              </a:rPr>
              <a:t>Program</a:t>
            </a:r>
            <a:endParaRPr lang="en-US" sz="4400" dirty="0">
              <a:latin typeface="+mj-lt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427636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b="1" dirty="0"/>
              <a:t>.</a:t>
            </a:r>
            <a:endParaRPr lang="en-US" sz="175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2A8C15-2078-6F47-9C16-3AB001A71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7501" y="177050"/>
            <a:ext cx="2740795" cy="235084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B8EE99-3F2C-62D4-BC40-5A9F4CCA6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2760" y="6460015"/>
            <a:ext cx="2149760" cy="15199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147E78F-5212-B48D-82D1-2EDCB36F8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115" y="6843516"/>
            <a:ext cx="4797035" cy="95384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603C683-3556-2F79-4C1A-913102385C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65" y="52492"/>
            <a:ext cx="6096000" cy="8128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B5000CEE-3728-0B70-B481-C7D175B79E49}"/>
              </a:ext>
            </a:extLst>
          </p:cNvPr>
          <p:cNvSpPr txBox="1"/>
          <p:nvPr/>
        </p:nvSpPr>
        <p:spPr>
          <a:xfrm>
            <a:off x="6897829" y="3579384"/>
            <a:ext cx="7315200" cy="248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CAMELAIT4MED offers European camel farmers new opportunities for sustainable milk production, with a focus on technology, animal welfare and market access. Small producers in particular can benefit from better milking techniques, circular feeding strategies and innovative packaging. </a:t>
            </a:r>
            <a:endParaRPr lang="nl-NL" sz="2000" kern="100" dirty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During this webinar, Professor </a:t>
            </a:r>
            <a:r>
              <a:rPr lang="en-GB" sz="2000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pierre-Guy</a:t>
            </a:r>
            <a:r>
              <a:rPr lang="en-GB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Marnet will clarify what this can mean for European camel farmers. </a:t>
            </a:r>
            <a:endParaRPr lang="nl-NL" sz="2000" kern="100" dirty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91443" y="4902464"/>
            <a:ext cx="5582007" cy="697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fr-FR" sz="4000" b="1" dirty="0">
                <a:latin typeface="+mj-lt"/>
              </a:rPr>
              <a:t>Registration </a:t>
            </a:r>
            <a:r>
              <a:rPr lang="fr-FR" sz="4000" b="1" dirty="0" err="1">
                <a:latin typeface="+mj-lt"/>
              </a:rPr>
              <a:t>Fee</a:t>
            </a:r>
            <a:endParaRPr lang="fr-FR" sz="4000" dirty="0">
              <a:latin typeface="+mj-lt"/>
            </a:endParaRPr>
          </a:p>
          <a:p>
            <a:br>
              <a:rPr lang="fr-FR" sz="4400" dirty="0"/>
            </a:br>
            <a:r>
              <a:rPr lang="fr-FR" sz="2400" dirty="0"/>
              <a:t> </a:t>
            </a:r>
            <a:endParaRPr lang="en-US" sz="2400" dirty="0"/>
          </a:p>
        </p:txBody>
      </p:sp>
      <p:sp>
        <p:nvSpPr>
          <p:cNvPr id="15" name="Text 12"/>
          <p:cNvSpPr/>
          <p:nvPr/>
        </p:nvSpPr>
        <p:spPr>
          <a:xfrm>
            <a:off x="1715286" y="1101017"/>
            <a:ext cx="8253428" cy="6401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+mj-lt"/>
                <a:ea typeface="Inter Bold" pitchFamily="34" charset="-122"/>
                <a:cs typeface="Inter Bold" pitchFamily="34" charset="-120"/>
              </a:rPr>
              <a:t>ECROA Camel-related webinars</a:t>
            </a:r>
            <a:endParaRPr lang="en-US" sz="3200" dirty="0">
              <a:latin typeface="+mj-lt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1EE9298-C086-FDA0-B58E-630F2ED8F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8546" y="6402376"/>
            <a:ext cx="2149760" cy="151991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1538F83-343F-7043-D6F3-8A05EA3B6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1995" y="104860"/>
            <a:ext cx="1805435" cy="179741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6CB27E0-0B8B-A993-9929-A61A4A8F0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6937" y="6651658"/>
            <a:ext cx="4797035" cy="953849"/>
          </a:xfrm>
          <a:prstGeom prst="rect">
            <a:avLst/>
          </a:prstGeom>
        </p:spPr>
      </p:pic>
      <p:sp>
        <p:nvSpPr>
          <p:cNvPr id="28" name="Rectangle 2">
            <a:extLst>
              <a:ext uri="{FF2B5EF4-FFF2-40B4-BE49-F238E27FC236}">
                <a16:creationId xmlns:a16="http://schemas.microsoft.com/office/drawing/2014/main" id="{7EB07866-0775-C07B-9900-62ED1EAE3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C2A0B4D3-1F07-4582-71AD-CE5D1E1A0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Rectangle 7">
            <a:extLst>
              <a:ext uri="{FF2B5EF4-FFF2-40B4-BE49-F238E27FC236}">
                <a16:creationId xmlns:a16="http://schemas.microsoft.com/office/drawing/2014/main" id="{0E4252D6-2403-49DB-CAC4-8D8EB7C17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0" name="Picture 6" descr="Avatar">
            <a:extLst>
              <a:ext uri="{FF2B5EF4-FFF2-40B4-BE49-F238E27FC236}">
                <a16:creationId xmlns:a16="http://schemas.microsoft.com/office/drawing/2014/main" id="{B6301151-D0F4-469E-A6EF-BE3EEC700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320675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FBE4BF27-EFA4-2396-F23D-BE1273A7DD28}"/>
              </a:ext>
            </a:extLst>
          </p:cNvPr>
          <p:cNvSpPr txBox="1"/>
          <p:nvPr/>
        </p:nvSpPr>
        <p:spPr>
          <a:xfrm>
            <a:off x="2221590" y="1861862"/>
            <a:ext cx="8810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European Camel Ranch Owners Association (ECROA) organizes annually several webinars on topics of interest to camel keepers and camel enthusiasts, including scientific researchers, camel-related companies and government agencies.
The focus is on animal welfare, sustainability, innovation and effective regulations</a:t>
            </a:r>
            <a:endParaRPr lang="nl-NL" dirty="0"/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32B84E3E-7BEE-1F87-62A4-57CA3E1F18A8}"/>
              </a:ext>
            </a:extLst>
          </p:cNvPr>
          <p:cNvSpPr txBox="1"/>
          <p:nvPr/>
        </p:nvSpPr>
        <p:spPr>
          <a:xfrm>
            <a:off x="1019343" y="5600170"/>
            <a:ext cx="881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Participation is free for this first ECROA webinar . </a:t>
            </a:r>
          </a:p>
          <a:p>
            <a:r>
              <a:rPr lang="en-US" dirty="0"/>
              <a:t>ECROA members receive a discount when participating in the upcoming webinars.</a:t>
            </a:r>
            <a:endParaRPr lang="nl-NL" dirty="0"/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CDDC9449-7D04-A41E-B6AE-706778AD7DB7}"/>
              </a:ext>
            </a:extLst>
          </p:cNvPr>
          <p:cNvSpPr txBox="1"/>
          <p:nvPr/>
        </p:nvSpPr>
        <p:spPr>
          <a:xfrm>
            <a:off x="1374686" y="3694582"/>
            <a:ext cx="9155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INTERACTION </a:t>
            </a:r>
          </a:p>
          <a:p>
            <a:r>
              <a:rPr lang="en-US" dirty="0"/>
              <a:t>Participants can ask questions prior to each webinar, which will be answered during the webinar. Of course, questions can also be asked during the webinars.</a:t>
            </a:r>
            <a:endParaRPr lang="nl-NL" dirty="0"/>
          </a:p>
        </p:txBody>
      </p:sp>
      <p:pic>
        <p:nvPicPr>
          <p:cNvPr id="35" name="Afbeelding 34">
            <a:extLst>
              <a:ext uri="{FF2B5EF4-FFF2-40B4-BE49-F238E27FC236}">
                <a16:creationId xmlns:a16="http://schemas.microsoft.com/office/drawing/2014/main" id="{49785B13-C31A-31EF-1944-CBD5DE5AC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0502" y="2227426"/>
            <a:ext cx="1048603" cy="853514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C775066B-3443-6FFD-290C-C9D4392551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7281" y="3302612"/>
            <a:ext cx="2923058" cy="19487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6993" y="593765"/>
            <a:ext cx="5050393" cy="631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950"/>
              </a:lnSpc>
            </a:pPr>
            <a:r>
              <a:rPr lang="en-US" sz="4000" b="1" dirty="0"/>
              <a:t>Registration and interaction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93" y="2269212"/>
            <a:ext cx="8418076" cy="459200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25608" y="1674733"/>
            <a:ext cx="2525197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2400" b="1" dirty="0"/>
              <a:t>— Registration </a:t>
            </a:r>
          </a:p>
        </p:txBody>
      </p:sp>
      <p:sp>
        <p:nvSpPr>
          <p:cNvPr id="6" name="Text 3"/>
          <p:cNvSpPr/>
          <p:nvPr/>
        </p:nvSpPr>
        <p:spPr>
          <a:xfrm>
            <a:off x="9701272" y="2230576"/>
            <a:ext cx="303014" cy="378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endParaRPr lang="en-US" sz="2350" dirty="0"/>
          </a:p>
        </p:txBody>
      </p:sp>
      <p:sp>
        <p:nvSpPr>
          <p:cNvPr id="7" name="Text 4"/>
          <p:cNvSpPr/>
          <p:nvPr/>
        </p:nvSpPr>
        <p:spPr>
          <a:xfrm>
            <a:off x="10259973" y="2262188"/>
            <a:ext cx="2525197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2400" b="1" dirty="0"/>
              <a:t>— </a:t>
            </a:r>
            <a:r>
              <a:rPr lang="en-US" sz="2400" i="1" dirty="0"/>
              <a:t>Send an email to</a:t>
            </a:r>
          </a:p>
        </p:txBody>
      </p:sp>
      <p:sp>
        <p:nvSpPr>
          <p:cNvPr id="8" name="Text 5"/>
          <p:cNvSpPr/>
          <p:nvPr/>
        </p:nvSpPr>
        <p:spPr>
          <a:xfrm>
            <a:off x="10400330" y="2711835"/>
            <a:ext cx="3836531" cy="9851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000" dirty="0">
                <a:hlinkClick r:id="rId4"/>
              </a:rPr>
              <a:t>contact@ecroa.org</a:t>
            </a:r>
            <a:r>
              <a:rPr lang="en-US" sz="2000" dirty="0"/>
              <a:t>  specifying</a:t>
            </a:r>
          </a:p>
          <a:p>
            <a:pPr>
              <a:lnSpc>
                <a:spcPts val="2400"/>
              </a:lnSpc>
            </a:pPr>
            <a:r>
              <a:rPr lang="en-US" sz="2000" dirty="0"/>
              <a:t>your e-mail address . You will then receive the link to the webinar.</a:t>
            </a:r>
          </a:p>
        </p:txBody>
      </p:sp>
      <p:sp>
        <p:nvSpPr>
          <p:cNvPr id="10" name="Text 7"/>
          <p:cNvSpPr/>
          <p:nvPr/>
        </p:nvSpPr>
        <p:spPr>
          <a:xfrm>
            <a:off x="9701272" y="4377392"/>
            <a:ext cx="303014" cy="3787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endParaRPr lang="en-US" sz="2350" dirty="0"/>
          </a:p>
        </p:txBody>
      </p:sp>
      <p:sp>
        <p:nvSpPr>
          <p:cNvPr id="11" name="Text 8"/>
          <p:cNvSpPr/>
          <p:nvPr/>
        </p:nvSpPr>
        <p:spPr>
          <a:xfrm>
            <a:off x="10259973" y="4409003"/>
            <a:ext cx="2635448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endParaRPr lang="en-US" sz="24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E5B96F7-88DA-AAB1-54A9-F12354B0C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4277" y="6982"/>
            <a:ext cx="1675196" cy="1667751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E89AC212-4473-D984-11C7-C7E18CD96430}"/>
              </a:ext>
            </a:extLst>
          </p:cNvPr>
          <p:cNvSpPr txBox="1"/>
          <p:nvPr/>
        </p:nvSpPr>
        <p:spPr>
          <a:xfrm>
            <a:off x="9730534" y="4284461"/>
            <a:ext cx="2943743" cy="414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50"/>
              </a:lnSpc>
            </a:pPr>
            <a:r>
              <a:rPr lang="en-US" sz="2400" b="1" dirty="0"/>
              <a:t>— Interaction </a:t>
            </a:r>
          </a:p>
        </p:txBody>
      </p:sp>
      <p:sp>
        <p:nvSpPr>
          <p:cNvPr id="20" name="Text 4">
            <a:extLst>
              <a:ext uri="{FF2B5EF4-FFF2-40B4-BE49-F238E27FC236}">
                <a16:creationId xmlns:a16="http://schemas.microsoft.com/office/drawing/2014/main" id="{C2DCB8C8-098B-94D9-1C11-0EBB88EBE153}"/>
              </a:ext>
            </a:extLst>
          </p:cNvPr>
          <p:cNvSpPr/>
          <p:nvPr/>
        </p:nvSpPr>
        <p:spPr>
          <a:xfrm>
            <a:off x="10311324" y="4959502"/>
            <a:ext cx="3836530" cy="6810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2400" b="1" dirty="0"/>
              <a:t>— </a:t>
            </a:r>
            <a:r>
              <a:rPr lang="en-US" sz="2000" dirty="0"/>
              <a:t>Send an email with your </a:t>
            </a:r>
          </a:p>
          <a:p>
            <a:pPr>
              <a:lnSpc>
                <a:spcPts val="2450"/>
              </a:lnSpc>
            </a:pPr>
            <a:r>
              <a:rPr lang="en-US" sz="2000" dirty="0"/>
              <a:t>questions to </a:t>
            </a:r>
            <a:r>
              <a:rPr lang="en-US" sz="2000" dirty="0">
                <a:hlinkClick r:id="rId4"/>
              </a:rPr>
              <a:t>contact@ecroa.org</a:t>
            </a:r>
            <a:r>
              <a:rPr lang="en-US" sz="2000" dirty="0"/>
              <a:t> 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79183" y="554831"/>
            <a:ext cx="4997053" cy="564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00"/>
              </a:lnSpc>
            </a:pPr>
            <a:r>
              <a:rPr lang="fr-FR" sz="4400" b="1" dirty="0" err="1"/>
              <a:t>Partners</a:t>
            </a:r>
            <a:r>
              <a:rPr lang="fr-FR" sz="4400" b="1" dirty="0"/>
              <a:t> &amp; Supporters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079183" y="1757719"/>
            <a:ext cx="2259330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ea typeface="Inter Bold" pitchFamily="34" charset="-122"/>
                <a:cs typeface="Inter Bold" pitchFamily="34" charset="-120"/>
              </a:rPr>
              <a:t>ECROA</a:t>
            </a:r>
            <a:endParaRPr lang="en-US" sz="1750" b="1" dirty="0"/>
          </a:p>
        </p:txBody>
      </p:sp>
      <p:sp>
        <p:nvSpPr>
          <p:cNvPr id="5" name="Text 3"/>
          <p:cNvSpPr/>
          <p:nvPr/>
        </p:nvSpPr>
        <p:spPr>
          <a:xfrm>
            <a:off x="1247014" y="4886521"/>
            <a:ext cx="2259330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b="1" dirty="0">
                <a:solidFill>
                  <a:srgbClr val="000000"/>
                </a:solidFill>
                <a:ea typeface="Inter Bold" pitchFamily="34" charset="-122"/>
                <a:cs typeface="Inter Bold" pitchFamily="34" charset="-120"/>
              </a:rPr>
              <a:t>CAMELAIT4MED</a:t>
            </a:r>
            <a:endParaRPr lang="en-US" b="1" dirty="0"/>
          </a:p>
        </p:txBody>
      </p:sp>
      <p:sp>
        <p:nvSpPr>
          <p:cNvPr id="6" name="Text 4"/>
          <p:cNvSpPr/>
          <p:nvPr/>
        </p:nvSpPr>
        <p:spPr>
          <a:xfrm>
            <a:off x="1189493" y="5061165"/>
            <a:ext cx="6015395" cy="7793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endParaRPr lang="en-US" b="1" dirty="0">
              <a:latin typeface="+mj-lt"/>
            </a:endParaRPr>
          </a:p>
          <a:p>
            <a:pPr>
              <a:lnSpc>
                <a:spcPts val="2000"/>
              </a:lnSpc>
            </a:pPr>
            <a:endParaRPr lang="en-US" dirty="0">
              <a:latin typeface="+mj-lt"/>
            </a:endParaRPr>
          </a:p>
          <a:p>
            <a:pPr>
              <a:lnSpc>
                <a:spcPts val="2000"/>
              </a:lnSpc>
            </a:pPr>
            <a:r>
              <a:rPr lang="en-US" dirty="0">
                <a:latin typeface="+mj-lt"/>
              </a:rPr>
              <a:t>A European project aimed at structuring and developing the camel milk sector in the Mediterranean and across Europe, with the support of the PRIMA program</a:t>
            </a:r>
            <a:r>
              <a:rPr lang="en-US" dirty="0">
                <a:solidFill>
                  <a:srgbClr val="272525"/>
                </a:solidFill>
                <a:latin typeface="+mj-lt"/>
                <a:ea typeface="Inter" pitchFamily="34" charset="-122"/>
                <a:cs typeface="Inter" pitchFamily="34" charset="-120"/>
              </a:rPr>
              <a:t>.</a:t>
            </a:r>
            <a:endParaRPr lang="en-US" dirty="0">
              <a:latin typeface="+mj-lt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B74FDD4-7AFC-A2D0-F452-E89AC4A3F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6782" y="1839508"/>
            <a:ext cx="1875127" cy="186679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CE5D0C1-E0D9-A0A8-A7CD-498C4E849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7469" y="4765869"/>
            <a:ext cx="2803593" cy="2149358"/>
          </a:xfrm>
          <a:prstGeom prst="rect">
            <a:avLst/>
          </a:prstGeom>
        </p:spPr>
      </p:pic>
      <p:sp>
        <p:nvSpPr>
          <p:cNvPr id="10" name="Text 1">
            <a:extLst>
              <a:ext uri="{FF2B5EF4-FFF2-40B4-BE49-F238E27FC236}">
                <a16:creationId xmlns:a16="http://schemas.microsoft.com/office/drawing/2014/main" id="{A4F060B2-B7F7-E6C6-20F8-F0954DAF7A06}"/>
              </a:ext>
            </a:extLst>
          </p:cNvPr>
          <p:cNvSpPr/>
          <p:nvPr/>
        </p:nvSpPr>
        <p:spPr>
          <a:xfrm>
            <a:off x="1079183" y="3906181"/>
            <a:ext cx="2259330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endParaRPr lang="en-US" sz="1750" b="1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889003D-19AD-E799-503C-D5ED4592EBB3}"/>
              </a:ext>
            </a:extLst>
          </p:cNvPr>
          <p:cNvSpPr txBox="1"/>
          <p:nvPr/>
        </p:nvSpPr>
        <p:spPr>
          <a:xfrm>
            <a:off x="968871" y="2311240"/>
            <a:ext cx="6236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European Camel ranch Owners Association </a:t>
            </a:r>
            <a:r>
              <a:rPr lang="en-US" dirty="0"/>
              <a:t> </a:t>
            </a:r>
            <a:r>
              <a:rPr lang="en-US" dirty="0">
                <a:latin typeface="+mj-lt"/>
              </a:rPr>
              <a:t>-The reference organization for owners and researchers working on camelids in Europe.</a:t>
            </a:r>
            <a:endParaRPr lang="nl-NL" dirty="0">
              <a:latin typeface="+mj-lt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683B484-9CD8-894D-EDD8-FA03C3DB5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2322" y="6927889"/>
            <a:ext cx="4797968" cy="9571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75448"/>
            <a:ext cx="578381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fr-FR" sz="4400" b="1" dirty="0" err="1"/>
              <a:t>Why</a:t>
            </a:r>
            <a:r>
              <a:rPr lang="fr-FR" sz="4400" b="1" dirty="0"/>
              <a:t> Attend?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837855"/>
            <a:ext cx="2411968" cy="149066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6120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fr-FR" sz="2400" b="1" dirty="0"/>
              <a:t>Field Expertise </a:t>
            </a:r>
            <a:endParaRPr lang="en-US" sz="2400" b="1" dirty="0"/>
          </a:p>
        </p:txBody>
      </p:sp>
      <p:sp>
        <p:nvSpPr>
          <p:cNvPr id="5" name="Text 2"/>
          <p:cNvSpPr/>
          <p:nvPr/>
        </p:nvSpPr>
        <p:spPr>
          <a:xfrm>
            <a:off x="793790" y="5102423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dirty="0"/>
              <a:t>Gain direct insights from farmers and researchers specialized in large camelids.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837855"/>
            <a:ext cx="2411968" cy="1490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46120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fr-FR" sz="2400" b="1" dirty="0"/>
              <a:t> A Future-Proof </a:t>
            </a:r>
            <a:r>
              <a:rPr lang="fr-FR" sz="2400" b="1" dirty="0" err="1"/>
              <a:t>Sector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5235893" y="5102423"/>
            <a:ext cx="369938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dirty="0"/>
              <a:t>Camel milk production in Europe is booming. Position yourself at the forefront of this innovative sector. 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837855"/>
            <a:ext cx="2411968" cy="149066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46120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fr-FR" b="1" dirty="0" err="1"/>
              <a:t>European</a:t>
            </a:r>
            <a:r>
              <a:rPr lang="fr-FR" b="1" dirty="0"/>
              <a:t> Network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5102423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dirty="0"/>
              <a:t>Meet and connect with professionals from across Europe who share the same passion for camelids.</a:t>
            </a:r>
            <a:endParaRPr lang="en-US" sz="175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B034DCD-C5E8-6C18-819B-84619C7922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1203" y="105902"/>
            <a:ext cx="2485752" cy="175746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780DB33-E3FC-AB8F-9269-FC5208E40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13230" y="213439"/>
            <a:ext cx="1657293" cy="164992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9429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fr-FR" sz="4400" b="1" dirty="0" err="1"/>
              <a:t>Join</a:t>
            </a:r>
            <a:r>
              <a:rPr lang="fr-FR" sz="4400" b="1" dirty="0"/>
              <a:t> Us on May 25, 2026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620351" y="3007162"/>
            <a:ext cx="721625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i="1" dirty="0"/>
              <a:t>A unique opportunity to explore the future of sustainable camel milk production and animal welfare — practical insights for European camel farming professionals.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2752011"/>
            <a:ext cx="30480" cy="1599009"/>
          </a:xfrm>
          <a:prstGeom prst="rect">
            <a:avLst/>
          </a:prstGeom>
          <a:solidFill>
            <a:srgbClr val="4950BC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6" name="Shape 3"/>
          <p:cNvSpPr/>
          <p:nvPr/>
        </p:nvSpPr>
        <p:spPr>
          <a:xfrm>
            <a:off x="6280190" y="4606171"/>
            <a:ext cx="7556421" cy="2629138"/>
          </a:xfrm>
          <a:prstGeom prst="roundRect">
            <a:avLst>
              <a:gd name="adj" fmla="val 3624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7" name="Shape 4"/>
          <p:cNvSpPr/>
          <p:nvPr/>
        </p:nvSpPr>
        <p:spPr>
          <a:xfrm>
            <a:off x="6287810" y="4613791"/>
            <a:ext cx="3770590" cy="1306949"/>
          </a:xfrm>
          <a:prstGeom prst="roundRect">
            <a:avLst>
              <a:gd name="adj" fmla="val 7289"/>
            </a:avLst>
          </a:prstGeom>
          <a:solidFill>
            <a:srgbClr val="DADBF1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8" name="Text 5"/>
          <p:cNvSpPr/>
          <p:nvPr/>
        </p:nvSpPr>
        <p:spPr>
          <a:xfrm>
            <a:off x="6514624" y="48406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📧</a:t>
            </a: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Contact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6514624" y="5331023"/>
            <a:ext cx="331696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contact@ECROA.org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0058400" y="4613791"/>
            <a:ext cx="3770590" cy="1306949"/>
          </a:xfrm>
          <a:prstGeom prst="rect">
            <a:avLst/>
          </a:prstGeom>
          <a:solidFill>
            <a:srgbClr val="DADBF1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1" name="Shape 8"/>
          <p:cNvSpPr/>
          <p:nvPr/>
        </p:nvSpPr>
        <p:spPr>
          <a:xfrm>
            <a:off x="10058400" y="4613791"/>
            <a:ext cx="30480" cy="1306949"/>
          </a:xfrm>
          <a:prstGeom prst="roundRect">
            <a:avLst>
              <a:gd name="adj" fmla="val 312558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2" name="Text 9"/>
          <p:cNvSpPr/>
          <p:nvPr/>
        </p:nvSpPr>
        <p:spPr>
          <a:xfrm>
            <a:off x="10285214" y="48406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🌐</a:t>
            </a: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Web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10285214" y="5331023"/>
            <a:ext cx="331696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www.ECROA.org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6287810" y="5920740"/>
            <a:ext cx="7541181" cy="1306949"/>
          </a:xfrm>
          <a:prstGeom prst="rect">
            <a:avLst/>
          </a:prstGeom>
          <a:solidFill>
            <a:srgbClr val="DADBF1"/>
          </a:solidFill>
          <a:ln/>
        </p:spPr>
        <p:txBody>
          <a:bodyPr/>
          <a:lstStyle/>
          <a:p>
            <a:endParaRPr lang="fr-FR" dirty="0"/>
          </a:p>
        </p:txBody>
      </p:sp>
      <p:sp>
        <p:nvSpPr>
          <p:cNvPr id="15" name="Shape 12"/>
          <p:cNvSpPr/>
          <p:nvPr/>
        </p:nvSpPr>
        <p:spPr>
          <a:xfrm>
            <a:off x="6287810" y="5920740"/>
            <a:ext cx="7541181" cy="30480"/>
          </a:xfrm>
          <a:prstGeom prst="roundRect">
            <a:avLst>
              <a:gd name="adj" fmla="val 312558"/>
            </a:avLst>
          </a:prstGeom>
          <a:solidFill>
            <a:srgbClr val="C0C1D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6" name="Text 13"/>
          <p:cNvSpPr/>
          <p:nvPr/>
        </p:nvSpPr>
        <p:spPr>
          <a:xfrm>
            <a:off x="6514624" y="61475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400" b="1" dirty="0"/>
              <a:t>Before may 20, 2026</a:t>
            </a:r>
            <a:endParaRPr lang="en-US" sz="2200" b="1" dirty="0"/>
          </a:p>
        </p:txBody>
      </p:sp>
      <p:sp>
        <p:nvSpPr>
          <p:cNvPr id="17" name="Text 14"/>
          <p:cNvSpPr/>
          <p:nvPr/>
        </p:nvSpPr>
        <p:spPr>
          <a:xfrm>
            <a:off x="6514624" y="6637973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4E2A7DB-CADF-989F-AADB-73DDEF679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7771" y="753250"/>
            <a:ext cx="1423886" cy="141755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</TotalTime>
  <Words>490</Words>
  <Application>Microsoft Office PowerPoint</Application>
  <PresentationFormat>Aangepast</PresentationFormat>
  <Paragraphs>67</Paragraphs>
  <Slides>8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5" baseType="lpstr">
      <vt:lpstr>Inter</vt:lpstr>
      <vt:lpstr>Arial</vt:lpstr>
      <vt:lpstr>Inter Bold </vt:lpstr>
      <vt:lpstr>Inter Bold</vt:lpstr>
      <vt:lpstr>Aptos</vt:lpstr>
      <vt:lpstr>Times New Roman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Marcel Smits</dc:creator>
  <cp:lastModifiedBy>marcel smits</cp:lastModifiedBy>
  <cp:revision>11</cp:revision>
  <cp:lastPrinted>2026-04-15T16:31:25Z</cp:lastPrinted>
  <dcterms:created xsi:type="dcterms:W3CDTF">2026-04-14T19:12:33Z</dcterms:created>
  <dcterms:modified xsi:type="dcterms:W3CDTF">2026-04-16T13:45:49Z</dcterms:modified>
</cp:coreProperties>
</file>