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66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6797675" cy="9928225"/>
  <p:embeddedFontLst>
    <p:embeddedFont>
      <p:font typeface="Inter" panose="020B0604020202020204" charset="0"/>
      <p:regular r:id="rId13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87" d="100"/>
          <a:sy n="87" d="100"/>
        </p:scale>
        <p:origin x="60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7107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 lIns="66898" tIns="33449" rIns="66898" bIns="33449"/>
          <a:lstStyle/>
          <a:p>
            <a:endParaRPr lang="nl-NL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6898" tIns="33449" rIns="66898" bIns="33449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6898" tIns="33449" rIns="66898" bIns="33449"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 lIns="66898" tIns="33449" rIns="66898" bIns="33449"/>
          <a:lstStyle/>
          <a:p>
            <a:endParaRPr lang="nl-NL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6898" tIns="33449" rIns="66898" bIns="33449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6898" tIns="33449" rIns="66898" bIns="33449"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 lIns="66898" tIns="33449" rIns="66898" bIns="33449"/>
          <a:lstStyle/>
          <a:p>
            <a:endParaRPr lang="nl-NL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6898" tIns="33449" rIns="66898" bIns="33449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6898" tIns="33449" rIns="66898" bIns="33449"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 lIns="66898" tIns="33449" rIns="66898" bIns="33449"/>
          <a:lstStyle/>
          <a:p>
            <a:endParaRPr lang="nl-NL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6898" tIns="33449" rIns="66898" bIns="33449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6898" tIns="33449" rIns="66898" bIns="33449"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 lIns="66898" tIns="33449" rIns="66898" bIns="33449"/>
          <a:lstStyle/>
          <a:p>
            <a:endParaRPr lang="nl-NL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6898" tIns="33449" rIns="66898" bIns="33449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6898" tIns="33449" rIns="66898" bIns="33449"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 lIns="66898" tIns="33449" rIns="66898" bIns="33449"/>
          <a:lstStyle/>
          <a:p>
            <a:endParaRPr lang="nl-NL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6898" tIns="33449" rIns="66898" bIns="33449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6898" tIns="33449" rIns="66898" bIns="33449"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 lIns="66898" tIns="33449" rIns="66898" bIns="33449"/>
          <a:lstStyle/>
          <a:p>
            <a:endParaRPr lang="nl-NL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6898" tIns="33449" rIns="66898" bIns="33449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6898" tIns="33449" rIns="66898" bIns="33449"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 lIns="66898" tIns="33449" rIns="66898" bIns="33449"/>
          <a:lstStyle/>
          <a:p>
            <a:endParaRPr lang="nl-NL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6898" tIns="33449" rIns="66898" bIns="33449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6898" tIns="33449" rIns="66898" bIns="33449"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 lIns="66898" tIns="33449" rIns="66898" bIns="33449"/>
          <a:lstStyle/>
          <a:p>
            <a:endParaRPr lang="nl-NL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6898" tIns="33449" rIns="66898" bIns="33449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6898" tIns="33449" rIns="66898" bIns="33449"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 lIns="66898" tIns="33449" rIns="66898" bIns="33449"/>
          <a:lstStyle/>
          <a:p>
            <a:endParaRPr lang="nl-NL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6898" tIns="33449" rIns="66898" bIns="33449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6898" tIns="33449" rIns="66898" bIns="33449"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eg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0.png"/><Relationship Id="rId7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jpeg"/><Relationship Id="rId5" Type="http://schemas.openxmlformats.org/officeDocument/2006/relationships/hyperlink" Target="http://www.ecroa.org/" TargetMode="External"/><Relationship Id="rId10" Type="http://schemas.openxmlformats.org/officeDocument/2006/relationships/image" Target="../media/image5.png"/><Relationship Id="rId4" Type="http://schemas.openxmlformats.org/officeDocument/2006/relationships/image" Target="../media/image11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g"/><Relationship Id="rId5" Type="http://schemas.openxmlformats.org/officeDocument/2006/relationships/image" Target="../media/image14.png"/><Relationship Id="rId4" Type="http://schemas.openxmlformats.org/officeDocument/2006/relationships/hyperlink" Target="mailto:contact@ECROA.or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280190" y="1018342"/>
            <a:ext cx="641615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0000"/>
                </a:solidFill>
                <a:ea typeface="Inter Bold" pitchFamily="34" charset="-122"/>
                <a:cs typeface="Inter Bold" pitchFamily="34" charset="-120"/>
              </a:rPr>
              <a:t>ECROA – Technical Day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1817846"/>
            <a:ext cx="698801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en-US" sz="2400" b="1" dirty="0">
                <a:latin typeface="+mj-lt"/>
              </a:rPr>
              <a:t> Dairy Production and Health of Large Camelids</a:t>
            </a:r>
          </a:p>
        </p:txBody>
      </p:sp>
      <p:sp>
        <p:nvSpPr>
          <p:cNvPr id="5" name="Text 2"/>
          <p:cNvSpPr/>
          <p:nvPr/>
        </p:nvSpPr>
        <p:spPr>
          <a:xfrm>
            <a:off x="6310669" y="2290490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850"/>
              </a:lnSpc>
            </a:pPr>
            <a:r>
              <a:rPr lang="en-US" b="1" dirty="0"/>
              <a:t>Mini-Symposium at the Largest Dromedary Farm in Europe — A unique opportunity to explore the future of sustainable camel milk production and animal welfare.</a:t>
            </a:r>
            <a:endParaRPr lang="en-US" sz="1750" dirty="0"/>
          </a:p>
        </p:txBody>
      </p:sp>
      <p:sp>
        <p:nvSpPr>
          <p:cNvPr id="6" name="Shape 3"/>
          <p:cNvSpPr/>
          <p:nvPr/>
        </p:nvSpPr>
        <p:spPr>
          <a:xfrm>
            <a:off x="6280190" y="3856196"/>
            <a:ext cx="7556421" cy="3354943"/>
          </a:xfrm>
          <a:prstGeom prst="roundRect">
            <a:avLst>
              <a:gd name="adj" fmla="val 2840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fr-FR"/>
          </a:p>
        </p:txBody>
      </p:sp>
      <p:sp>
        <p:nvSpPr>
          <p:cNvPr id="7" name="Shape 4"/>
          <p:cNvSpPr/>
          <p:nvPr/>
        </p:nvSpPr>
        <p:spPr>
          <a:xfrm>
            <a:off x="6287810" y="3863816"/>
            <a:ext cx="3770590" cy="1669852"/>
          </a:xfrm>
          <a:prstGeom prst="roundRect">
            <a:avLst>
              <a:gd name="adj" fmla="val 5705"/>
            </a:avLst>
          </a:prstGeom>
          <a:solidFill>
            <a:srgbClr val="DADBF1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8" name="Text 5"/>
          <p:cNvSpPr/>
          <p:nvPr/>
        </p:nvSpPr>
        <p:spPr>
          <a:xfrm>
            <a:off x="6514624" y="409063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+mj-lt"/>
                <a:ea typeface="Inter Bold" pitchFamily="34" charset="-122"/>
                <a:cs typeface="Inter Bold" pitchFamily="34" charset="-120"/>
              </a:rPr>
              <a:t>📅</a:t>
            </a:r>
            <a:r>
              <a:rPr lang="en-US" sz="2200" b="1" dirty="0">
                <a:solidFill>
                  <a:srgbClr val="272525"/>
                </a:solidFill>
                <a:latin typeface="+mj-lt"/>
                <a:ea typeface="Inter Bold" pitchFamily="34" charset="-122"/>
                <a:cs typeface="Inter Bold" pitchFamily="34" charset="-120"/>
              </a:rPr>
              <a:t> Date</a:t>
            </a:r>
            <a:endParaRPr lang="en-US" sz="2200" dirty="0">
              <a:latin typeface="+mj-lt"/>
            </a:endParaRPr>
          </a:p>
        </p:txBody>
      </p:sp>
      <p:sp>
        <p:nvSpPr>
          <p:cNvPr id="9" name="Text 6"/>
          <p:cNvSpPr/>
          <p:nvPr/>
        </p:nvSpPr>
        <p:spPr>
          <a:xfrm>
            <a:off x="6514624" y="4581049"/>
            <a:ext cx="331696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b="1" dirty="0"/>
              <a:t>Sunday, June 7, 2026</a:t>
            </a:r>
            <a:r>
              <a:rPr lang="en-US" dirty="0"/>
              <a:t> </a:t>
            </a:r>
          </a:p>
          <a:p>
            <a:pPr>
              <a:lnSpc>
                <a:spcPts val="2850"/>
              </a:lnSpc>
            </a:pPr>
            <a:r>
              <a:rPr lang="en-US" b="1" dirty="0"/>
              <a:t>10:00 AM – 3:00 PM</a:t>
            </a:r>
            <a:endParaRPr lang="en-US" sz="1750" dirty="0"/>
          </a:p>
        </p:txBody>
      </p:sp>
      <p:sp>
        <p:nvSpPr>
          <p:cNvPr id="11" name="Shape 8"/>
          <p:cNvSpPr/>
          <p:nvPr/>
        </p:nvSpPr>
        <p:spPr>
          <a:xfrm>
            <a:off x="10058400" y="3863816"/>
            <a:ext cx="30480" cy="1669852"/>
          </a:xfrm>
          <a:prstGeom prst="roundRect">
            <a:avLst>
              <a:gd name="adj" fmla="val 312558"/>
            </a:avLst>
          </a:prstGeom>
          <a:solidFill>
            <a:srgbClr val="C0C1D7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12" name="Text 9"/>
          <p:cNvSpPr/>
          <p:nvPr/>
        </p:nvSpPr>
        <p:spPr>
          <a:xfrm>
            <a:off x="10285214" y="409063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+mj-lt"/>
                <a:ea typeface="Inter Bold" pitchFamily="34" charset="-122"/>
                <a:cs typeface="Inter Bold" pitchFamily="34" charset="-120"/>
              </a:rPr>
              <a:t>📍</a:t>
            </a:r>
            <a:r>
              <a:rPr lang="en-US" sz="2200" b="1" dirty="0">
                <a:solidFill>
                  <a:srgbClr val="272525"/>
                </a:solidFill>
                <a:latin typeface="+mj-lt"/>
                <a:ea typeface="Inter Bold" pitchFamily="34" charset="-122"/>
                <a:cs typeface="Inter Bold" pitchFamily="34" charset="-120"/>
              </a:rPr>
              <a:t> Location</a:t>
            </a:r>
            <a:endParaRPr lang="en-US" sz="2200" dirty="0">
              <a:latin typeface="+mj-lt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10285214" y="4581049"/>
            <a:ext cx="331696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Cameldairy Smits</a:t>
            </a:r>
            <a:endParaRPr lang="en-US" sz="1750" dirty="0"/>
          </a:p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Berlicum, Pays-Bas</a:t>
            </a:r>
            <a:endParaRPr lang="en-US" sz="1750" dirty="0"/>
          </a:p>
        </p:txBody>
      </p:sp>
      <p:sp>
        <p:nvSpPr>
          <p:cNvPr id="14" name="Shape 11"/>
          <p:cNvSpPr/>
          <p:nvPr/>
        </p:nvSpPr>
        <p:spPr>
          <a:xfrm>
            <a:off x="6287810" y="5533668"/>
            <a:ext cx="7541181" cy="1669852"/>
          </a:xfrm>
          <a:prstGeom prst="rect">
            <a:avLst/>
          </a:prstGeom>
          <a:solidFill>
            <a:srgbClr val="DADBF1"/>
          </a:solidFill>
          <a:ln/>
        </p:spPr>
        <p:txBody>
          <a:bodyPr/>
          <a:lstStyle/>
          <a:p>
            <a:endParaRPr lang="fr-FR" dirty="0"/>
          </a:p>
        </p:txBody>
      </p:sp>
      <p:sp>
        <p:nvSpPr>
          <p:cNvPr id="15" name="Shape 12"/>
          <p:cNvSpPr/>
          <p:nvPr/>
        </p:nvSpPr>
        <p:spPr>
          <a:xfrm>
            <a:off x="6287810" y="5533668"/>
            <a:ext cx="7541181" cy="30480"/>
          </a:xfrm>
          <a:prstGeom prst="roundRect">
            <a:avLst>
              <a:gd name="adj" fmla="val 312558"/>
            </a:avLst>
          </a:prstGeom>
          <a:solidFill>
            <a:srgbClr val="C0C1D7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16" name="Text 13"/>
          <p:cNvSpPr/>
          <p:nvPr/>
        </p:nvSpPr>
        <p:spPr>
          <a:xfrm>
            <a:off x="6514624" y="576048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+mj-lt"/>
                <a:ea typeface="Inter Bold" pitchFamily="34" charset="-122"/>
                <a:cs typeface="Inter Bold" pitchFamily="34" charset="-120"/>
              </a:rPr>
              <a:t>🌐</a:t>
            </a:r>
            <a:r>
              <a:rPr lang="en-US" sz="2200" b="1" dirty="0">
                <a:solidFill>
                  <a:srgbClr val="272525"/>
                </a:solidFill>
                <a:latin typeface="+mj-lt"/>
                <a:ea typeface="Inter Bold" pitchFamily="34" charset="-122"/>
                <a:cs typeface="Inter Bold" pitchFamily="34" charset="-120"/>
              </a:rPr>
              <a:t> Info</a:t>
            </a:r>
            <a:endParaRPr lang="en-US" sz="2200" dirty="0">
              <a:latin typeface="+mj-lt"/>
            </a:endParaRPr>
          </a:p>
        </p:txBody>
      </p:sp>
      <p:sp>
        <p:nvSpPr>
          <p:cNvPr id="17" name="Text 14"/>
          <p:cNvSpPr/>
          <p:nvPr/>
        </p:nvSpPr>
        <p:spPr>
          <a:xfrm>
            <a:off x="6514624" y="6250900"/>
            <a:ext cx="708755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+mj-lt"/>
                <a:ea typeface="Inter" pitchFamily="34" charset="-122"/>
                <a:cs typeface="Inter" pitchFamily="34" charset="-120"/>
              </a:rPr>
              <a:t>ECROA.org</a:t>
            </a:r>
            <a:endParaRPr lang="en-US" sz="1750" dirty="0">
              <a:latin typeface="+mj-lt"/>
            </a:endParaRPr>
          </a:p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+mj-lt"/>
                <a:ea typeface="Inter" pitchFamily="34" charset="-122"/>
                <a:cs typeface="Inter" pitchFamily="34" charset="-120"/>
              </a:rPr>
              <a:t>contact@ECROA.org</a:t>
            </a:r>
            <a:endParaRPr lang="en-US" sz="1750" dirty="0">
              <a:latin typeface="+mj-lt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AC4A21AB-385B-DCFB-A321-27D02B5FB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6965" y="7123763"/>
            <a:ext cx="4797035" cy="953849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B753A149-7E43-A840-03B5-87C0C6D1B7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38065" y="6617017"/>
            <a:ext cx="1811664" cy="1280873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23D3D2C9-55B9-8398-07F6-E345F67385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235" y="0"/>
            <a:ext cx="6070990" cy="8229600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7AEC0C0D-9A8E-BA5C-15C9-CB353E4FE4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552"/>
            <a:ext cx="1527862" cy="1521072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C58F2D0A-EC63-1AFA-7F7F-7E44103166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17721" y="-20704"/>
            <a:ext cx="1812679" cy="144472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994291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550"/>
              </a:lnSpc>
            </a:pPr>
            <a:r>
              <a:rPr lang="fr-FR" sz="4400" b="1" dirty="0" err="1"/>
              <a:t>Join</a:t>
            </a:r>
            <a:r>
              <a:rPr lang="fr-FR" sz="4400" b="1" dirty="0"/>
              <a:t> Us on June 7, 2026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6620351" y="3007162"/>
            <a:ext cx="721625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i="1" dirty="0"/>
              <a:t>A unique opportunity to explore the future of sustainable camel milk production and animal welfare — practical insights for European camel farming professionals.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6280190" y="2752011"/>
            <a:ext cx="30480" cy="1599009"/>
          </a:xfrm>
          <a:prstGeom prst="rect">
            <a:avLst/>
          </a:prstGeom>
          <a:solidFill>
            <a:srgbClr val="4950BC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6" name="Shape 3"/>
          <p:cNvSpPr/>
          <p:nvPr/>
        </p:nvSpPr>
        <p:spPr>
          <a:xfrm>
            <a:off x="6280190" y="4606171"/>
            <a:ext cx="7556421" cy="2629138"/>
          </a:xfrm>
          <a:prstGeom prst="roundRect">
            <a:avLst>
              <a:gd name="adj" fmla="val 3624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fr-FR"/>
          </a:p>
        </p:txBody>
      </p:sp>
      <p:sp>
        <p:nvSpPr>
          <p:cNvPr id="7" name="Shape 4"/>
          <p:cNvSpPr/>
          <p:nvPr/>
        </p:nvSpPr>
        <p:spPr>
          <a:xfrm>
            <a:off x="6287810" y="4613791"/>
            <a:ext cx="3770590" cy="1306949"/>
          </a:xfrm>
          <a:prstGeom prst="roundRect">
            <a:avLst>
              <a:gd name="adj" fmla="val 7289"/>
            </a:avLst>
          </a:prstGeom>
          <a:solidFill>
            <a:srgbClr val="DADBF1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8" name="Text 5"/>
          <p:cNvSpPr/>
          <p:nvPr/>
        </p:nvSpPr>
        <p:spPr>
          <a:xfrm>
            <a:off x="6514624" y="484060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📧</a:t>
            </a: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Contact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6514624" y="5331023"/>
            <a:ext cx="331696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contact@ECROA.org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10058400" y="4613791"/>
            <a:ext cx="3770590" cy="1306949"/>
          </a:xfrm>
          <a:prstGeom prst="rect">
            <a:avLst/>
          </a:prstGeom>
          <a:solidFill>
            <a:srgbClr val="DADBF1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11" name="Shape 8"/>
          <p:cNvSpPr/>
          <p:nvPr/>
        </p:nvSpPr>
        <p:spPr>
          <a:xfrm>
            <a:off x="10058400" y="4613791"/>
            <a:ext cx="30480" cy="1306949"/>
          </a:xfrm>
          <a:prstGeom prst="roundRect">
            <a:avLst>
              <a:gd name="adj" fmla="val 312558"/>
            </a:avLst>
          </a:prstGeom>
          <a:solidFill>
            <a:srgbClr val="C0C1D7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12" name="Text 9"/>
          <p:cNvSpPr/>
          <p:nvPr/>
        </p:nvSpPr>
        <p:spPr>
          <a:xfrm>
            <a:off x="10285214" y="484060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🌐</a:t>
            </a: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Web</a:t>
            </a:r>
            <a:endParaRPr lang="en-US" sz="2200" dirty="0"/>
          </a:p>
        </p:txBody>
      </p:sp>
      <p:sp>
        <p:nvSpPr>
          <p:cNvPr id="13" name="Text 10"/>
          <p:cNvSpPr/>
          <p:nvPr/>
        </p:nvSpPr>
        <p:spPr>
          <a:xfrm>
            <a:off x="10285214" y="5331023"/>
            <a:ext cx="331696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www.ECROA.org</a:t>
            </a:r>
            <a:endParaRPr lang="en-US" sz="1750" dirty="0"/>
          </a:p>
        </p:txBody>
      </p:sp>
      <p:sp>
        <p:nvSpPr>
          <p:cNvPr id="14" name="Shape 11"/>
          <p:cNvSpPr/>
          <p:nvPr/>
        </p:nvSpPr>
        <p:spPr>
          <a:xfrm>
            <a:off x="6287810" y="5920740"/>
            <a:ext cx="7541181" cy="1306949"/>
          </a:xfrm>
          <a:prstGeom prst="rect">
            <a:avLst/>
          </a:prstGeom>
          <a:solidFill>
            <a:srgbClr val="DADBF1"/>
          </a:solidFill>
          <a:ln/>
        </p:spPr>
        <p:txBody>
          <a:bodyPr/>
          <a:lstStyle/>
          <a:p>
            <a:endParaRPr lang="fr-FR" dirty="0"/>
          </a:p>
        </p:txBody>
      </p:sp>
      <p:sp>
        <p:nvSpPr>
          <p:cNvPr id="15" name="Shape 12"/>
          <p:cNvSpPr/>
          <p:nvPr/>
        </p:nvSpPr>
        <p:spPr>
          <a:xfrm>
            <a:off x="6287810" y="5920740"/>
            <a:ext cx="7541181" cy="30480"/>
          </a:xfrm>
          <a:prstGeom prst="roundRect">
            <a:avLst>
              <a:gd name="adj" fmla="val 312558"/>
            </a:avLst>
          </a:prstGeom>
          <a:solidFill>
            <a:srgbClr val="C0C1D7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16" name="Text 13"/>
          <p:cNvSpPr/>
          <p:nvPr/>
        </p:nvSpPr>
        <p:spPr>
          <a:xfrm>
            <a:off x="6514624" y="614755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400" b="1" dirty="0"/>
              <a:t>Before June 4, 2026</a:t>
            </a:r>
            <a:endParaRPr lang="en-US" sz="2200" b="1" dirty="0"/>
          </a:p>
        </p:txBody>
      </p:sp>
      <p:sp>
        <p:nvSpPr>
          <p:cNvPr id="17" name="Text 14"/>
          <p:cNvSpPr/>
          <p:nvPr/>
        </p:nvSpPr>
        <p:spPr>
          <a:xfrm>
            <a:off x="6514624" y="6637973"/>
            <a:ext cx="70875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84E2A7DB-CADF-989F-AADB-73DDEF679C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67771" y="753250"/>
            <a:ext cx="1423886" cy="141755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69025" y="801291"/>
            <a:ext cx="6723102" cy="6866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400"/>
              </a:lnSpc>
            </a:pPr>
            <a:r>
              <a:rPr lang="fr-FR" sz="4400" b="1" dirty="0">
                <a:latin typeface="Inter Bold "/>
              </a:rPr>
              <a:t>About the Event</a:t>
            </a:r>
            <a:endParaRPr lang="en-US" sz="4400" dirty="0">
              <a:latin typeface="Inter Bold "/>
            </a:endParaRPr>
          </a:p>
        </p:txBody>
      </p:sp>
      <p:sp>
        <p:nvSpPr>
          <p:cNvPr id="4" name="Text 1"/>
          <p:cNvSpPr/>
          <p:nvPr/>
        </p:nvSpPr>
        <p:spPr>
          <a:xfrm>
            <a:off x="9635014" y="2019895"/>
            <a:ext cx="4233863" cy="6865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700"/>
              </a:lnSpc>
            </a:pPr>
            <a:r>
              <a:rPr lang="fr-FR" sz="2400" b="1" dirty="0">
                <a:latin typeface="+mj-lt"/>
              </a:rPr>
              <a:t> A Must-Attend </a:t>
            </a:r>
            <a:r>
              <a:rPr lang="fr-FR" sz="2400" b="1" dirty="0" err="1">
                <a:latin typeface="+mj-lt"/>
              </a:rPr>
              <a:t>Gathering</a:t>
            </a:r>
            <a:endParaRPr lang="en-US" sz="2400" dirty="0">
              <a:latin typeface="+mj-lt"/>
            </a:endParaRPr>
          </a:p>
        </p:txBody>
      </p:sp>
      <p:sp>
        <p:nvSpPr>
          <p:cNvPr id="5" name="Text 2"/>
          <p:cNvSpPr/>
          <p:nvPr/>
        </p:nvSpPr>
        <p:spPr>
          <a:xfrm>
            <a:off x="9635014" y="2919174"/>
            <a:ext cx="4233863" cy="20766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700"/>
              </a:lnSpc>
            </a:pPr>
            <a:r>
              <a:rPr lang="en-US" dirty="0"/>
              <a:t>This Technical Day brings together European camel farming professionals to share practical knowledge on milking, health, and the management of large camelids. program.</a:t>
            </a:r>
            <a:endParaRPr lang="en-US" sz="1700" dirty="0"/>
          </a:p>
        </p:txBody>
      </p:sp>
      <p:sp>
        <p:nvSpPr>
          <p:cNvPr id="6" name="Shape 3"/>
          <p:cNvSpPr/>
          <p:nvPr/>
        </p:nvSpPr>
        <p:spPr>
          <a:xfrm>
            <a:off x="9635014" y="4933951"/>
            <a:ext cx="4233863" cy="1953458"/>
          </a:xfrm>
          <a:prstGeom prst="roundRect">
            <a:avLst>
              <a:gd name="adj" fmla="val 4724"/>
            </a:avLst>
          </a:prstGeom>
          <a:solidFill>
            <a:srgbClr val="B6D6FC"/>
          </a:solidFill>
          <a:ln/>
        </p:spPr>
        <p:txBody>
          <a:bodyPr/>
          <a:lstStyle/>
          <a:p>
            <a:endParaRPr lang="fr-FR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4684" y="5569029"/>
            <a:ext cx="274558" cy="21967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10008974" y="5208627"/>
            <a:ext cx="3640232" cy="13898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700"/>
              </a:lnSpc>
            </a:pPr>
            <a:r>
              <a:rPr lang="en-US" sz="1700" dirty="0">
                <a:solidFill>
                  <a:srgbClr val="000000"/>
                </a:solidFill>
                <a:latin typeface="+mj-lt"/>
                <a:ea typeface="Inter" pitchFamily="34" charset="-122"/>
                <a:cs typeface="Inter" pitchFamily="34" charset="-120"/>
              </a:rPr>
              <a:t>Organized</a:t>
            </a:r>
            <a:r>
              <a:rPr lang="en-US" dirty="0">
                <a:latin typeface="+mj-lt"/>
              </a:rPr>
              <a:t> in partnership with the CAMELAIT4MED project, co-funded by the European Union through the PRIMA </a:t>
            </a:r>
            <a:r>
              <a:rPr lang="en-US" sz="1700" dirty="0">
                <a:solidFill>
                  <a:srgbClr val="000000"/>
                </a:solidFill>
                <a:latin typeface="+mj-lt"/>
                <a:ea typeface="Inter" pitchFamily="34" charset="-122"/>
                <a:cs typeface="Inter" pitchFamily="34" charset="-120"/>
              </a:rPr>
              <a:t>.</a:t>
            </a:r>
            <a:endParaRPr lang="en-US" sz="1700" dirty="0">
              <a:latin typeface="+mj-lt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AD95CC9-3D00-D53E-EC80-D40C43ABE5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9991" y="61031"/>
            <a:ext cx="1743619" cy="173587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BCAA313-8EA5-4C8C-0A3B-1D053FE521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174" y="7055834"/>
            <a:ext cx="4797035" cy="95384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9F122B4-66B2-ED71-9890-3B5EEE9840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51828" y="6489771"/>
            <a:ext cx="2149760" cy="151991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8F70F0F-8B1A-0C8C-299D-7372FBBA66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8825" y="2363152"/>
            <a:ext cx="7497694" cy="4398168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6CB4B99E-83FB-630C-A4F0-DD22517599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56774" y="61030"/>
            <a:ext cx="2099326" cy="167318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280190" y="3227427"/>
            <a:ext cx="709172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50"/>
              </a:lnSpc>
            </a:pPr>
            <a:r>
              <a:rPr lang="fr-FR" sz="4400" b="1" dirty="0">
                <a:latin typeface="+mj-lt"/>
              </a:rPr>
              <a:t>Day Programme</a:t>
            </a:r>
            <a:endParaRPr lang="en-US" sz="4400" dirty="0">
              <a:latin typeface="+mj-lt"/>
            </a:endParaRPr>
          </a:p>
        </p:txBody>
      </p:sp>
      <p:sp>
        <p:nvSpPr>
          <p:cNvPr id="4" name="Text 1"/>
          <p:cNvSpPr/>
          <p:nvPr/>
        </p:nvSpPr>
        <p:spPr>
          <a:xfrm>
            <a:off x="6280190" y="4276368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b="1" dirty="0"/>
              <a:t>A structured day combining field visits, expert conferences, and institutional discussions.</a:t>
            </a:r>
            <a:endParaRPr lang="en-US" sz="175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02A8C15-2078-6F47-9C16-3AB001A71A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6706" y="0"/>
            <a:ext cx="2740795" cy="235084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CB8EE99-3F2C-62D4-BC40-5A9F4CCA64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22150" y="5595724"/>
            <a:ext cx="2149760" cy="151991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147E78F-5212-B48D-82D1-2EDCB36F88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0190" y="5878755"/>
            <a:ext cx="4797035" cy="95384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603C683-3556-2F79-4C1A-913102385C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65" y="52492"/>
            <a:ext cx="6096000" cy="81280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8440D524-D9C9-42BE-173F-879453CF93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74184" y="0"/>
            <a:ext cx="2856216" cy="227069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56905" y="552808"/>
            <a:ext cx="4607362" cy="5759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fr-FR" sz="4000" b="1" dirty="0">
                <a:latin typeface="Inter Bold"/>
              </a:rPr>
              <a:t>Day Schedule</a:t>
            </a:r>
          </a:p>
        </p:txBody>
      </p:sp>
      <p:sp>
        <p:nvSpPr>
          <p:cNvPr id="3" name="Shape 1"/>
          <p:cNvSpPr/>
          <p:nvPr/>
        </p:nvSpPr>
        <p:spPr>
          <a:xfrm>
            <a:off x="7303651" y="1428157"/>
            <a:ext cx="22860" cy="6248519"/>
          </a:xfrm>
          <a:prstGeom prst="roundRect">
            <a:avLst>
              <a:gd name="adj" fmla="val 338605"/>
            </a:avLst>
          </a:prstGeom>
          <a:solidFill>
            <a:srgbClr val="C0C1D7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4" name="Shape 2"/>
          <p:cNvSpPr/>
          <p:nvPr/>
        </p:nvSpPr>
        <p:spPr>
          <a:xfrm>
            <a:off x="6577847" y="1624013"/>
            <a:ext cx="552808" cy="22860"/>
          </a:xfrm>
          <a:prstGeom prst="roundRect">
            <a:avLst>
              <a:gd name="adj" fmla="val 338605"/>
            </a:avLst>
          </a:prstGeom>
          <a:solidFill>
            <a:srgbClr val="C0C1D7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5" name="Shape 3"/>
          <p:cNvSpPr/>
          <p:nvPr/>
        </p:nvSpPr>
        <p:spPr>
          <a:xfrm>
            <a:off x="7107793" y="1428155"/>
            <a:ext cx="414576" cy="414576"/>
          </a:xfrm>
          <a:prstGeom prst="roundRect">
            <a:avLst>
              <a:gd name="adj" fmla="val 18671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fr-FR"/>
          </a:p>
        </p:txBody>
      </p:sp>
      <p:sp>
        <p:nvSpPr>
          <p:cNvPr id="6" name="Text 4"/>
          <p:cNvSpPr/>
          <p:nvPr/>
        </p:nvSpPr>
        <p:spPr>
          <a:xfrm>
            <a:off x="7176909" y="1462684"/>
            <a:ext cx="276344" cy="3455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150"/>
              </a:lnSpc>
            </a:pPr>
            <a:r>
              <a:rPr lang="en-US" sz="21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1</a:t>
            </a:r>
            <a:endParaRPr lang="en-US" sz="2150" dirty="0"/>
          </a:p>
        </p:txBody>
      </p:sp>
      <p:sp>
        <p:nvSpPr>
          <p:cNvPr id="7" name="Text 5"/>
          <p:cNvSpPr/>
          <p:nvPr/>
        </p:nvSpPr>
        <p:spPr>
          <a:xfrm>
            <a:off x="4090036" y="1491498"/>
            <a:ext cx="2303621" cy="287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ts val="2250"/>
              </a:lnSpc>
            </a:pPr>
            <a:r>
              <a:rPr lang="fr-FR" b="1" dirty="0">
                <a:latin typeface="+mj-lt"/>
              </a:rPr>
              <a:t>10:00 AM – 10:45 AM</a:t>
            </a:r>
            <a:endParaRPr lang="en-US" dirty="0">
              <a:latin typeface="+mj-lt"/>
            </a:endParaRPr>
          </a:p>
        </p:txBody>
      </p:sp>
      <p:sp>
        <p:nvSpPr>
          <p:cNvPr id="8" name="Text 6"/>
          <p:cNvSpPr/>
          <p:nvPr/>
        </p:nvSpPr>
        <p:spPr>
          <a:xfrm>
            <a:off x="956905" y="1869162"/>
            <a:ext cx="5436751" cy="5343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>
              <a:lnSpc>
                <a:spcPts val="2100"/>
              </a:lnSpc>
            </a:pPr>
            <a:r>
              <a:rPr lang="en-US" b="1" dirty="0">
                <a:latin typeface="Inter" panose="020B0604020202020204" charset="0"/>
                <a:ea typeface="Inter" panose="020B0604020202020204" charset="0"/>
              </a:rPr>
              <a:t>Field tour of the farm</a:t>
            </a:r>
            <a:r>
              <a:rPr lang="en-US" sz="14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— </a:t>
            </a:r>
            <a:r>
              <a:rPr lang="en-US" dirty="0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Marcel </a:t>
            </a:r>
            <a:r>
              <a:rPr lang="en-US" dirty="0"/>
              <a:t>Smits opens the doors of </a:t>
            </a:r>
            <a:r>
              <a:rPr lang="en-US" dirty="0" err="1"/>
              <a:t>Cameldairy</a:t>
            </a:r>
            <a:r>
              <a:rPr lang="en-US" dirty="0"/>
              <a:t>, the largest camel farm in Europe</a:t>
            </a:r>
            <a:r>
              <a:rPr lang="en-US" sz="14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en-US" sz="1450" dirty="0"/>
          </a:p>
        </p:txBody>
      </p:sp>
      <p:sp>
        <p:nvSpPr>
          <p:cNvPr id="9" name="Shape 7"/>
          <p:cNvSpPr/>
          <p:nvPr/>
        </p:nvSpPr>
        <p:spPr>
          <a:xfrm>
            <a:off x="7522369" y="2470301"/>
            <a:ext cx="552808" cy="22860"/>
          </a:xfrm>
          <a:prstGeom prst="roundRect">
            <a:avLst>
              <a:gd name="adj" fmla="val 338605"/>
            </a:avLst>
          </a:prstGeom>
          <a:solidFill>
            <a:srgbClr val="C0C1D7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10" name="Shape 8"/>
          <p:cNvSpPr/>
          <p:nvPr/>
        </p:nvSpPr>
        <p:spPr>
          <a:xfrm>
            <a:off x="7107793" y="2237966"/>
            <a:ext cx="414576" cy="414576"/>
          </a:xfrm>
          <a:prstGeom prst="roundRect">
            <a:avLst>
              <a:gd name="adj" fmla="val 18671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fr-FR"/>
          </a:p>
        </p:txBody>
      </p:sp>
      <p:sp>
        <p:nvSpPr>
          <p:cNvPr id="11" name="Text 9"/>
          <p:cNvSpPr/>
          <p:nvPr/>
        </p:nvSpPr>
        <p:spPr>
          <a:xfrm>
            <a:off x="7176909" y="2354729"/>
            <a:ext cx="264914" cy="4900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150"/>
              </a:lnSpc>
            </a:pPr>
            <a:r>
              <a:rPr lang="en-US" sz="21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2</a:t>
            </a:r>
            <a:endParaRPr lang="en-US" sz="2150" dirty="0"/>
          </a:p>
        </p:txBody>
      </p:sp>
      <p:sp>
        <p:nvSpPr>
          <p:cNvPr id="12" name="Text 10"/>
          <p:cNvSpPr/>
          <p:nvPr/>
        </p:nvSpPr>
        <p:spPr>
          <a:xfrm>
            <a:off x="8236507" y="2192267"/>
            <a:ext cx="2303621" cy="287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fr-FR" dirty="0">
                <a:latin typeface="+mj-lt"/>
                <a:ea typeface="Inter" panose="020B0604020202020204" charset="0"/>
              </a:rPr>
              <a:t>10:45 AM – 11:00 AM</a:t>
            </a:r>
            <a:endParaRPr lang="en-US" dirty="0">
              <a:latin typeface="+mj-lt"/>
              <a:ea typeface="Inter" panose="020B0604020202020204" charset="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8236506" y="2480160"/>
            <a:ext cx="5436870" cy="5343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00"/>
              </a:lnSpc>
            </a:pPr>
            <a:r>
              <a:rPr lang="en-US" b="1" dirty="0">
                <a:latin typeface="+mj-lt"/>
              </a:rPr>
              <a:t>European Farmers' Challenges </a:t>
            </a:r>
            <a:r>
              <a:rPr lang="en-US" dirty="0">
                <a:latin typeface="+mj-lt"/>
              </a:rPr>
              <a:t>— Feedback from Marcel Smits on the current issues facing the sector in Europe</a:t>
            </a:r>
            <a:endParaRPr lang="en-US" sz="1450" dirty="0">
              <a:latin typeface="+mj-lt"/>
            </a:endParaRPr>
          </a:p>
        </p:txBody>
      </p:sp>
      <p:sp>
        <p:nvSpPr>
          <p:cNvPr id="14" name="Shape 12"/>
          <p:cNvSpPr/>
          <p:nvPr/>
        </p:nvSpPr>
        <p:spPr>
          <a:xfrm>
            <a:off x="6577847" y="3190542"/>
            <a:ext cx="552808" cy="22860"/>
          </a:xfrm>
          <a:prstGeom prst="roundRect">
            <a:avLst>
              <a:gd name="adj" fmla="val 338605"/>
            </a:avLst>
          </a:prstGeom>
          <a:solidFill>
            <a:srgbClr val="C0C1D7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15" name="Shape 13"/>
          <p:cNvSpPr/>
          <p:nvPr/>
        </p:nvSpPr>
        <p:spPr>
          <a:xfrm>
            <a:off x="7127124" y="2946616"/>
            <a:ext cx="414576" cy="414576"/>
          </a:xfrm>
          <a:prstGeom prst="roundRect">
            <a:avLst>
              <a:gd name="adj" fmla="val 18671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fr-FR"/>
          </a:p>
        </p:txBody>
      </p:sp>
      <p:sp>
        <p:nvSpPr>
          <p:cNvPr id="16" name="Text 14"/>
          <p:cNvSpPr/>
          <p:nvPr/>
        </p:nvSpPr>
        <p:spPr>
          <a:xfrm>
            <a:off x="7227947" y="3050200"/>
            <a:ext cx="212930" cy="3455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150"/>
              </a:lnSpc>
            </a:pPr>
            <a:r>
              <a:rPr lang="en-US" sz="21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3</a:t>
            </a:r>
            <a:endParaRPr lang="en-US" sz="2150" dirty="0"/>
          </a:p>
        </p:txBody>
      </p:sp>
      <p:sp>
        <p:nvSpPr>
          <p:cNvPr id="17" name="Text 15"/>
          <p:cNvSpPr/>
          <p:nvPr/>
        </p:nvSpPr>
        <p:spPr>
          <a:xfrm>
            <a:off x="4185962" y="3056219"/>
            <a:ext cx="2303621" cy="287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ts val="2250"/>
              </a:lnSpc>
            </a:pPr>
            <a:r>
              <a:rPr lang="en-US" b="1" dirty="0">
                <a:latin typeface="+mj-lt"/>
              </a:rPr>
              <a:t>11:00 AM – 12:00  AM</a:t>
            </a:r>
            <a:r>
              <a:rPr lang="en-US" dirty="0">
                <a:latin typeface="+mj-lt"/>
              </a:rPr>
              <a:t> </a:t>
            </a:r>
          </a:p>
        </p:txBody>
      </p:sp>
      <p:sp>
        <p:nvSpPr>
          <p:cNvPr id="18" name="Text 16"/>
          <p:cNvSpPr/>
          <p:nvPr/>
        </p:nvSpPr>
        <p:spPr>
          <a:xfrm>
            <a:off x="625564" y="3391570"/>
            <a:ext cx="5854354" cy="6456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>
              <a:lnSpc>
                <a:spcPts val="2100"/>
              </a:lnSpc>
            </a:pPr>
            <a:r>
              <a:rPr lang="en-US" b="1" dirty="0">
                <a:latin typeface="+mj-lt"/>
                <a:ea typeface="Inter" panose="020B0604020202020204" charset="0"/>
              </a:rPr>
              <a:t>Milking Procedures </a:t>
            </a:r>
            <a:r>
              <a:rPr lang="en-US" dirty="0">
                <a:latin typeface="+mj-lt"/>
              </a:rPr>
              <a:t>— Lecture by Full Professor Pierre-Guy </a:t>
            </a:r>
            <a:r>
              <a:rPr lang="en-US" dirty="0" err="1">
                <a:latin typeface="+mj-lt"/>
              </a:rPr>
              <a:t>Marnet</a:t>
            </a:r>
            <a:r>
              <a:rPr lang="en-US" dirty="0">
                <a:latin typeface="+mj-lt"/>
              </a:rPr>
              <a:t> on best practices for milking in European camelids</a:t>
            </a:r>
            <a:r>
              <a:rPr lang="en-US" sz="14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en-US" sz="1450" dirty="0"/>
          </a:p>
        </p:txBody>
      </p:sp>
      <p:sp>
        <p:nvSpPr>
          <p:cNvPr id="19" name="Shape 17"/>
          <p:cNvSpPr/>
          <p:nvPr/>
        </p:nvSpPr>
        <p:spPr>
          <a:xfrm>
            <a:off x="7562063" y="4097159"/>
            <a:ext cx="552808" cy="22860"/>
          </a:xfrm>
          <a:prstGeom prst="roundRect">
            <a:avLst>
              <a:gd name="adj" fmla="val 338605"/>
            </a:avLst>
          </a:prstGeom>
          <a:solidFill>
            <a:srgbClr val="C0C1D7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20" name="Shape 18"/>
          <p:cNvSpPr/>
          <p:nvPr/>
        </p:nvSpPr>
        <p:spPr>
          <a:xfrm>
            <a:off x="7107793" y="3933578"/>
            <a:ext cx="414576" cy="414576"/>
          </a:xfrm>
          <a:prstGeom prst="roundRect">
            <a:avLst>
              <a:gd name="adj" fmla="val 18671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fr-FR"/>
          </a:p>
        </p:txBody>
      </p:sp>
      <p:sp>
        <p:nvSpPr>
          <p:cNvPr id="21" name="Text 19"/>
          <p:cNvSpPr/>
          <p:nvPr/>
        </p:nvSpPr>
        <p:spPr>
          <a:xfrm>
            <a:off x="7165479" y="4009205"/>
            <a:ext cx="276344" cy="3455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150"/>
              </a:lnSpc>
            </a:pPr>
            <a:r>
              <a:rPr lang="en-US" sz="21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4</a:t>
            </a:r>
            <a:endParaRPr lang="en-US" sz="2150" dirty="0"/>
          </a:p>
        </p:txBody>
      </p:sp>
      <p:sp>
        <p:nvSpPr>
          <p:cNvPr id="22" name="Text 20"/>
          <p:cNvSpPr/>
          <p:nvPr/>
        </p:nvSpPr>
        <p:spPr>
          <a:xfrm>
            <a:off x="8235017" y="3690612"/>
            <a:ext cx="2303621" cy="287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fr-FR" b="1" dirty="0">
                <a:latin typeface="+mj-lt"/>
                <a:ea typeface="Inter" panose="020B0604020202020204" charset="0"/>
              </a:rPr>
              <a:t>00:00 PM – 00:20 PM</a:t>
            </a:r>
            <a:r>
              <a:rPr lang="fr-FR" dirty="0">
                <a:latin typeface="+mj-lt"/>
                <a:ea typeface="Inter" panose="020B0604020202020204" charset="0"/>
              </a:rPr>
              <a:t> </a:t>
            </a:r>
            <a:endParaRPr lang="en-US" dirty="0">
              <a:latin typeface="+mj-lt"/>
              <a:ea typeface="Inter" panose="020B0604020202020204" charset="0"/>
            </a:endParaRPr>
          </a:p>
        </p:txBody>
      </p:sp>
      <p:sp>
        <p:nvSpPr>
          <p:cNvPr id="23" name="Text 21"/>
          <p:cNvSpPr/>
          <p:nvPr/>
        </p:nvSpPr>
        <p:spPr>
          <a:xfrm>
            <a:off x="8245484" y="3940425"/>
            <a:ext cx="5436870" cy="5343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00"/>
              </a:lnSpc>
            </a:pPr>
            <a:r>
              <a:rPr lang="en-US" b="1" dirty="0">
                <a:latin typeface="+mj-lt"/>
              </a:rPr>
              <a:t>Camel reproductive disorders and related practical experience.  Dr. Salman Khan, </a:t>
            </a:r>
            <a:endParaRPr lang="en-US" sz="1450" dirty="0">
              <a:latin typeface="+mj-lt"/>
            </a:endParaRPr>
          </a:p>
        </p:txBody>
      </p:sp>
      <p:sp>
        <p:nvSpPr>
          <p:cNvPr id="25" name="Shape 23"/>
          <p:cNvSpPr/>
          <p:nvPr/>
        </p:nvSpPr>
        <p:spPr>
          <a:xfrm>
            <a:off x="7147487" y="4684982"/>
            <a:ext cx="414576" cy="414576"/>
          </a:xfrm>
          <a:prstGeom prst="roundRect">
            <a:avLst>
              <a:gd name="adj" fmla="val 18671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fr-FR"/>
          </a:p>
        </p:txBody>
      </p:sp>
      <p:sp>
        <p:nvSpPr>
          <p:cNvPr id="26" name="Text 24"/>
          <p:cNvSpPr/>
          <p:nvPr/>
        </p:nvSpPr>
        <p:spPr>
          <a:xfrm>
            <a:off x="7146148" y="4680789"/>
            <a:ext cx="315006" cy="2438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/>
            <a:r>
              <a:rPr lang="nl-NL" sz="2160" b="1" dirty="0">
                <a:latin typeface="Inter Bold"/>
              </a:rPr>
              <a:t>5</a:t>
            </a:r>
            <a:endParaRPr sz="2160" b="1" dirty="0">
              <a:latin typeface="Inter Bold"/>
            </a:endParaRPr>
          </a:p>
        </p:txBody>
      </p:sp>
      <p:sp>
        <p:nvSpPr>
          <p:cNvPr id="27" name="Text 25"/>
          <p:cNvSpPr/>
          <p:nvPr/>
        </p:nvSpPr>
        <p:spPr>
          <a:xfrm>
            <a:off x="4385305" y="4746311"/>
            <a:ext cx="2094613" cy="287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ts val="2250"/>
              </a:lnSpc>
            </a:pPr>
            <a:r>
              <a:rPr lang="fr-FR" b="1" dirty="0">
                <a:latin typeface="+mj-lt"/>
              </a:rPr>
              <a:t>  00: 20 PM – 00:35 PM</a:t>
            </a:r>
            <a:endParaRPr lang="en-US" b="1" dirty="0">
              <a:latin typeface="+mj-lt"/>
            </a:endParaRPr>
          </a:p>
        </p:txBody>
      </p:sp>
      <p:sp>
        <p:nvSpPr>
          <p:cNvPr id="28" name="Text 26"/>
          <p:cNvSpPr/>
          <p:nvPr/>
        </p:nvSpPr>
        <p:spPr>
          <a:xfrm>
            <a:off x="3965382" y="6360375"/>
            <a:ext cx="6676537" cy="311094"/>
          </a:xfrm>
          <a:prstGeom prst="rect">
            <a:avLst/>
          </a:prstGeom>
          <a:solidFill>
            <a:schemeClr val="bg1">
              <a:lumMod val="95000"/>
            </a:schemeClr>
          </a:solidFill>
          <a:ln/>
        </p:spPr>
        <p:txBody>
          <a:bodyPr wrap="square" lIns="0" tIns="0" rIns="0" bIns="0" rtlCol="0" anchor="t"/>
          <a:lstStyle/>
          <a:p>
            <a:pPr algn="r">
              <a:lnSpc>
                <a:spcPts val="2100"/>
              </a:lnSpc>
            </a:pPr>
            <a:r>
              <a:rPr lang="fr-FR" sz="1920" b="1" dirty="0">
                <a:latin typeface="+mj-lt"/>
              </a:rPr>
              <a:t>Lunch Break</a:t>
            </a:r>
            <a:r>
              <a:rPr lang="en-US" sz="1920" dirty="0">
                <a:solidFill>
                  <a:srgbClr val="272525"/>
                </a:solidFill>
                <a:latin typeface="+mj-lt"/>
                <a:ea typeface="Inter" pitchFamily="34" charset="-122"/>
                <a:cs typeface="Inter" pitchFamily="34" charset="-120"/>
              </a:rPr>
              <a:t>— </a:t>
            </a:r>
            <a:r>
              <a:rPr lang="en-US" sz="1920" dirty="0">
                <a:latin typeface="+mj-lt"/>
              </a:rPr>
              <a:t> Dutch meal included for in-person participants</a:t>
            </a:r>
            <a:r>
              <a:rPr lang="en-US" sz="1450" dirty="0">
                <a:solidFill>
                  <a:srgbClr val="272525"/>
                </a:solidFill>
                <a:latin typeface="+mj-lt"/>
                <a:ea typeface="Inter" pitchFamily="34" charset="-122"/>
                <a:cs typeface="Inter" pitchFamily="34" charset="-120"/>
              </a:rPr>
              <a:t>.</a:t>
            </a:r>
            <a:endParaRPr lang="en-US" sz="1450" dirty="0">
              <a:latin typeface="+mj-lt"/>
            </a:endParaRPr>
          </a:p>
        </p:txBody>
      </p:sp>
      <p:sp>
        <p:nvSpPr>
          <p:cNvPr id="29" name="Shape 27"/>
          <p:cNvSpPr/>
          <p:nvPr/>
        </p:nvSpPr>
        <p:spPr>
          <a:xfrm>
            <a:off x="7509593" y="7494543"/>
            <a:ext cx="552808" cy="22860"/>
          </a:xfrm>
          <a:prstGeom prst="roundRect">
            <a:avLst>
              <a:gd name="adj" fmla="val 338605"/>
            </a:avLst>
          </a:prstGeom>
          <a:solidFill>
            <a:srgbClr val="C0C1D7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30" name="Shape 28"/>
          <p:cNvSpPr/>
          <p:nvPr/>
        </p:nvSpPr>
        <p:spPr>
          <a:xfrm>
            <a:off x="7090951" y="7265386"/>
            <a:ext cx="414576" cy="414576"/>
          </a:xfrm>
          <a:prstGeom prst="roundRect">
            <a:avLst>
              <a:gd name="adj" fmla="val 18671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fr-FR"/>
          </a:p>
        </p:txBody>
      </p:sp>
      <p:sp>
        <p:nvSpPr>
          <p:cNvPr id="31" name="Text 29"/>
          <p:cNvSpPr/>
          <p:nvPr/>
        </p:nvSpPr>
        <p:spPr>
          <a:xfrm>
            <a:off x="7165479" y="7254782"/>
            <a:ext cx="276344" cy="457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/>
            <a:r>
              <a:rPr lang="nl-NL" sz="2160" b="1" dirty="0">
                <a:latin typeface="Inter Bold"/>
              </a:rPr>
              <a:t>7</a:t>
            </a:r>
            <a:endParaRPr sz="2160" b="1" dirty="0">
              <a:latin typeface="Inter Bold"/>
            </a:endParaRPr>
          </a:p>
        </p:txBody>
      </p:sp>
      <p:sp>
        <p:nvSpPr>
          <p:cNvPr id="32" name="Text 30"/>
          <p:cNvSpPr/>
          <p:nvPr/>
        </p:nvSpPr>
        <p:spPr>
          <a:xfrm flipH="1">
            <a:off x="8282227" y="6348239"/>
            <a:ext cx="205790" cy="768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00"/>
              </a:lnSpc>
            </a:pPr>
            <a:endParaRPr lang="en-US" sz="1450" dirty="0">
              <a:latin typeface="+mj-lt"/>
              <a:ea typeface="Inter" panose="020B0604020202020204" charset="0"/>
            </a:endParaRPr>
          </a:p>
        </p:txBody>
      </p:sp>
      <p:sp>
        <p:nvSpPr>
          <p:cNvPr id="33" name="Text 31"/>
          <p:cNvSpPr/>
          <p:nvPr/>
        </p:nvSpPr>
        <p:spPr>
          <a:xfrm>
            <a:off x="8497566" y="7487200"/>
            <a:ext cx="5436870" cy="5343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00"/>
              </a:lnSpc>
            </a:pPr>
            <a:r>
              <a:rPr lang="en-US" b="1" dirty="0"/>
              <a:t>ECROA General Assembly </a:t>
            </a:r>
            <a:r>
              <a:rPr lang="en-US" dirty="0"/>
              <a:t>&amp; Discussion on the Camelait4MED project</a:t>
            </a:r>
            <a:endParaRPr lang="en-US" sz="1450" dirty="0"/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135BAC12-0FEB-D8F4-5190-6B76FEC88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58273" y="6969761"/>
            <a:ext cx="1588848" cy="1245294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E9A3FB5E-CCE1-975F-873B-3ABE87366C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2787" y="-18021"/>
            <a:ext cx="1805435" cy="1797412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BBE67797-43A2-E637-A89E-4AEDB8CE5D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058" y="7451698"/>
            <a:ext cx="3273527" cy="650913"/>
          </a:xfrm>
          <a:prstGeom prst="rect">
            <a:avLst/>
          </a:prstGeom>
        </p:spPr>
      </p:pic>
      <p:pic>
        <p:nvPicPr>
          <p:cNvPr id="38" name="Afbeelding 37">
            <a:extLst>
              <a:ext uri="{FF2B5EF4-FFF2-40B4-BE49-F238E27FC236}">
                <a16:creationId xmlns:a16="http://schemas.microsoft.com/office/drawing/2014/main" id="{BC6BABBD-7046-4D74-98C0-C7887D2911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74218" y="0"/>
            <a:ext cx="2256184" cy="1798198"/>
          </a:xfrm>
          <a:prstGeom prst="rect">
            <a:avLst/>
          </a:prstGeom>
        </p:spPr>
      </p:pic>
      <p:sp>
        <p:nvSpPr>
          <p:cNvPr id="41" name="Shape 17">
            <a:extLst>
              <a:ext uri="{FF2B5EF4-FFF2-40B4-BE49-F238E27FC236}">
                <a16:creationId xmlns:a16="http://schemas.microsoft.com/office/drawing/2014/main" id="{133F5AF4-D169-00D8-B4B4-FF0DB89DFB5A}"/>
              </a:ext>
            </a:extLst>
          </p:cNvPr>
          <p:cNvSpPr/>
          <p:nvPr/>
        </p:nvSpPr>
        <p:spPr>
          <a:xfrm>
            <a:off x="6577847" y="4900465"/>
            <a:ext cx="552808" cy="22860"/>
          </a:xfrm>
          <a:prstGeom prst="roundRect">
            <a:avLst>
              <a:gd name="adj" fmla="val 338605"/>
            </a:avLst>
          </a:prstGeom>
          <a:solidFill>
            <a:srgbClr val="C0C1D7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39" name="Tekstvak 38">
            <a:extLst>
              <a:ext uri="{FF2B5EF4-FFF2-40B4-BE49-F238E27FC236}">
                <a16:creationId xmlns:a16="http://schemas.microsoft.com/office/drawing/2014/main" id="{A9D01B87-CD3E-961D-30E0-CEF1B4841938}"/>
              </a:ext>
            </a:extLst>
          </p:cNvPr>
          <p:cNvSpPr txBox="1"/>
          <p:nvPr/>
        </p:nvSpPr>
        <p:spPr>
          <a:xfrm>
            <a:off x="8359112" y="7188908"/>
            <a:ext cx="2053527" cy="3616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</a:pPr>
            <a:r>
              <a:rPr lang="fr-FR" b="1" dirty="0">
                <a:latin typeface="+mj-lt"/>
                <a:ea typeface="Inter" panose="020B0604020202020204" charset="0"/>
              </a:rPr>
              <a:t>2:00 PM – 3:00 PM</a:t>
            </a:r>
            <a:endParaRPr lang="en-US" sz="1450" dirty="0">
              <a:latin typeface="+mj-lt"/>
              <a:ea typeface="Inter" panose="020B0604020202020204" charset="0"/>
            </a:endParaRPr>
          </a:p>
        </p:txBody>
      </p:sp>
      <p:sp>
        <p:nvSpPr>
          <p:cNvPr id="40" name="Tekstvak 39">
            <a:extLst>
              <a:ext uri="{FF2B5EF4-FFF2-40B4-BE49-F238E27FC236}">
                <a16:creationId xmlns:a16="http://schemas.microsoft.com/office/drawing/2014/main" id="{6546638C-9943-F596-A5D8-CE8B78412F66}"/>
              </a:ext>
            </a:extLst>
          </p:cNvPr>
          <p:cNvSpPr txBox="1"/>
          <p:nvPr/>
        </p:nvSpPr>
        <p:spPr>
          <a:xfrm>
            <a:off x="8282227" y="5622618"/>
            <a:ext cx="6252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ECROA and Large Camelids </a:t>
            </a:r>
            <a:r>
              <a:rPr lang="en-US" dirty="0"/>
              <a:t>— Missions and projects of ECROA . Olivier </a:t>
            </a:r>
            <a:r>
              <a:rPr lang="en-US" dirty="0" err="1"/>
              <a:t>Philipponneau</a:t>
            </a:r>
            <a:r>
              <a:rPr lang="en-US" dirty="0"/>
              <a:t> </a:t>
            </a:r>
            <a:endParaRPr lang="nl-NL" b="1" dirty="0">
              <a:latin typeface="+mj-lt"/>
            </a:endParaRPr>
          </a:p>
        </p:txBody>
      </p:sp>
      <p:sp>
        <p:nvSpPr>
          <p:cNvPr id="43" name="Tekstvak 42">
            <a:extLst>
              <a:ext uri="{FF2B5EF4-FFF2-40B4-BE49-F238E27FC236}">
                <a16:creationId xmlns:a16="http://schemas.microsoft.com/office/drawing/2014/main" id="{E8E1A39B-D81A-C16E-2C40-DA4E90AF2469}"/>
              </a:ext>
            </a:extLst>
          </p:cNvPr>
          <p:cNvSpPr txBox="1"/>
          <p:nvPr/>
        </p:nvSpPr>
        <p:spPr>
          <a:xfrm>
            <a:off x="968927" y="4989447"/>
            <a:ext cx="55556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/>
              <a:t>Milking</a:t>
            </a:r>
            <a:r>
              <a:rPr lang="nl-NL" dirty="0"/>
              <a:t> </a:t>
            </a:r>
            <a:r>
              <a:rPr lang="nl-NL" dirty="0" err="1"/>
              <a:t>camels</a:t>
            </a:r>
            <a:r>
              <a:rPr lang="nl-NL" dirty="0"/>
              <a:t> in North Afrika: </a:t>
            </a:r>
            <a:r>
              <a:rPr lang="nl-NL" dirty="0" err="1"/>
              <a:t>What</a:t>
            </a:r>
            <a:r>
              <a:rPr lang="nl-NL" dirty="0"/>
              <a:t> </a:t>
            </a:r>
            <a:r>
              <a:rPr lang="nl-NL" dirty="0" err="1"/>
              <a:t>can</a:t>
            </a:r>
            <a:r>
              <a:rPr lang="nl-NL" dirty="0"/>
              <a:t> European camel </a:t>
            </a:r>
            <a:r>
              <a:rPr lang="nl-NL" dirty="0" err="1"/>
              <a:t>milkers</a:t>
            </a:r>
            <a:r>
              <a:rPr lang="nl-NL" dirty="0"/>
              <a:t> </a:t>
            </a:r>
            <a:r>
              <a:rPr lang="nl-NL" dirty="0" err="1"/>
              <a:t>learn</a:t>
            </a:r>
            <a:r>
              <a:rPr lang="nl-NL" dirty="0"/>
              <a:t>?  </a:t>
            </a:r>
            <a:r>
              <a:rPr lang="nl-NL" dirty="0" err="1"/>
              <a:t>Nassima</a:t>
            </a:r>
            <a:r>
              <a:rPr lang="nl-NL" dirty="0"/>
              <a:t> </a:t>
            </a:r>
            <a:r>
              <a:rPr lang="nl-NL" dirty="0" err="1"/>
              <a:t>Ouchkeni</a:t>
            </a:r>
            <a:r>
              <a:rPr lang="nl-NL" dirty="0"/>
              <a:t>  </a:t>
            </a:r>
          </a:p>
        </p:txBody>
      </p:sp>
      <p:sp>
        <p:nvSpPr>
          <p:cNvPr id="44" name="Shape 28">
            <a:extLst>
              <a:ext uri="{FF2B5EF4-FFF2-40B4-BE49-F238E27FC236}">
                <a16:creationId xmlns:a16="http://schemas.microsoft.com/office/drawing/2014/main" id="{2E85F86A-E707-DE2B-6014-DF482A7952FF}"/>
              </a:ext>
            </a:extLst>
          </p:cNvPr>
          <p:cNvSpPr/>
          <p:nvPr/>
        </p:nvSpPr>
        <p:spPr>
          <a:xfrm flipV="1">
            <a:off x="7075724" y="5503846"/>
            <a:ext cx="445030" cy="457628"/>
          </a:xfrm>
          <a:prstGeom prst="roundRect">
            <a:avLst>
              <a:gd name="adj" fmla="val 18671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fr-FR"/>
          </a:p>
        </p:txBody>
      </p:sp>
      <p:sp>
        <p:nvSpPr>
          <p:cNvPr id="45" name="Text 29">
            <a:extLst>
              <a:ext uri="{FF2B5EF4-FFF2-40B4-BE49-F238E27FC236}">
                <a16:creationId xmlns:a16="http://schemas.microsoft.com/office/drawing/2014/main" id="{CF351F6A-AE0F-4427-DF89-4E69CFCC8334}"/>
              </a:ext>
            </a:extLst>
          </p:cNvPr>
          <p:cNvSpPr/>
          <p:nvPr/>
        </p:nvSpPr>
        <p:spPr>
          <a:xfrm>
            <a:off x="7317879" y="5622618"/>
            <a:ext cx="84336" cy="18302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/>
            <a:r>
              <a:rPr lang="nl-NL" sz="2160" b="1" dirty="0">
                <a:latin typeface="Inter Bold"/>
              </a:rPr>
              <a:t>6</a:t>
            </a:r>
            <a:endParaRPr sz="2160" b="1" dirty="0">
              <a:latin typeface="Inter Bold"/>
            </a:endParaRPr>
          </a:p>
        </p:txBody>
      </p:sp>
      <p:sp>
        <p:nvSpPr>
          <p:cNvPr id="46" name="Text 20">
            <a:extLst>
              <a:ext uri="{FF2B5EF4-FFF2-40B4-BE49-F238E27FC236}">
                <a16:creationId xmlns:a16="http://schemas.microsoft.com/office/drawing/2014/main" id="{87CFD409-D3D1-C0D2-2915-68141B978356}"/>
              </a:ext>
            </a:extLst>
          </p:cNvPr>
          <p:cNvSpPr/>
          <p:nvPr/>
        </p:nvSpPr>
        <p:spPr>
          <a:xfrm>
            <a:off x="8387417" y="5344454"/>
            <a:ext cx="2303621" cy="287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fr-FR" b="1" dirty="0">
                <a:latin typeface="+mj-lt"/>
                <a:ea typeface="Inter" panose="020B0604020202020204" charset="0"/>
              </a:rPr>
              <a:t>00:35 PM – 00:45 PM</a:t>
            </a:r>
            <a:r>
              <a:rPr lang="fr-FR" dirty="0">
                <a:latin typeface="+mj-lt"/>
                <a:ea typeface="Inter" panose="020B0604020202020204" charset="0"/>
              </a:rPr>
              <a:t> </a:t>
            </a:r>
            <a:endParaRPr lang="en-US" dirty="0">
              <a:latin typeface="+mj-lt"/>
              <a:ea typeface="Inter" panose="020B0604020202020204" charset="0"/>
            </a:endParaRPr>
          </a:p>
        </p:txBody>
      </p:sp>
      <p:sp>
        <p:nvSpPr>
          <p:cNvPr id="47" name="Shape 17">
            <a:extLst>
              <a:ext uri="{FF2B5EF4-FFF2-40B4-BE49-F238E27FC236}">
                <a16:creationId xmlns:a16="http://schemas.microsoft.com/office/drawing/2014/main" id="{653C1755-1CF8-12D2-0E24-3CA7D7BF392D}"/>
              </a:ext>
            </a:extLst>
          </p:cNvPr>
          <p:cNvSpPr/>
          <p:nvPr/>
        </p:nvSpPr>
        <p:spPr>
          <a:xfrm>
            <a:off x="7625086" y="5738210"/>
            <a:ext cx="552808" cy="22860"/>
          </a:xfrm>
          <a:prstGeom prst="roundRect">
            <a:avLst>
              <a:gd name="adj" fmla="val 338605"/>
            </a:avLst>
          </a:prstGeom>
          <a:solidFill>
            <a:srgbClr val="C0C1D7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49" name="Text 29">
            <a:extLst>
              <a:ext uri="{FF2B5EF4-FFF2-40B4-BE49-F238E27FC236}">
                <a16:creationId xmlns:a16="http://schemas.microsoft.com/office/drawing/2014/main" id="{632E4097-AC20-DF5C-1EEA-7A44D28749C9}"/>
              </a:ext>
            </a:extLst>
          </p:cNvPr>
          <p:cNvSpPr/>
          <p:nvPr/>
        </p:nvSpPr>
        <p:spPr>
          <a:xfrm>
            <a:off x="7188621" y="7773767"/>
            <a:ext cx="276344" cy="3549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/>
            <a:endParaRPr sz="2160" b="1" dirty="0">
              <a:latin typeface="Inter Bol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1407" y="692825"/>
            <a:ext cx="5582007" cy="697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fr-FR" sz="4000" b="1" dirty="0">
                <a:latin typeface="+mj-lt"/>
              </a:rPr>
              <a:t>Registration </a:t>
            </a:r>
            <a:r>
              <a:rPr lang="fr-FR" sz="4000" b="1" dirty="0" err="1">
                <a:latin typeface="+mj-lt"/>
              </a:rPr>
              <a:t>Fees</a:t>
            </a:r>
            <a:endParaRPr lang="fr-FR" sz="4000" dirty="0">
              <a:latin typeface="+mj-lt"/>
            </a:endParaRPr>
          </a:p>
          <a:p>
            <a:br>
              <a:rPr lang="fr-FR" sz="4400" dirty="0"/>
            </a:br>
            <a:endParaRPr lang="en-US" sz="4350" dirty="0"/>
          </a:p>
        </p:txBody>
      </p:sp>
      <p:sp>
        <p:nvSpPr>
          <p:cNvPr id="3" name="Text 1"/>
          <p:cNvSpPr/>
          <p:nvPr/>
        </p:nvSpPr>
        <p:spPr>
          <a:xfrm>
            <a:off x="781407" y="1940004"/>
            <a:ext cx="2790944" cy="348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fr-FR" sz="2400" b="1" dirty="0">
                <a:latin typeface="+mj-lt"/>
                <a:ea typeface="Inter" panose="020B0604020202020204" charset="0"/>
              </a:rPr>
              <a:t>In-Person</a:t>
            </a:r>
            <a:endParaRPr lang="fr-FR" sz="2400" dirty="0">
              <a:latin typeface="+mj-lt"/>
              <a:ea typeface="Inter" panose="020B0604020202020204" charset="0"/>
            </a:endParaRPr>
          </a:p>
          <a:p>
            <a:br>
              <a:rPr lang="fr-FR" sz="2400" dirty="0"/>
            </a:br>
            <a:endParaRPr lang="en-US" sz="2150" dirty="0"/>
          </a:p>
        </p:txBody>
      </p:sp>
      <p:sp>
        <p:nvSpPr>
          <p:cNvPr id="4" name="Text 2"/>
          <p:cNvSpPr/>
          <p:nvPr/>
        </p:nvSpPr>
        <p:spPr>
          <a:xfrm>
            <a:off x="781407" y="2508647"/>
            <a:ext cx="626149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50" i="1" dirty="0">
                <a:solidFill>
                  <a:srgbClr val="272525"/>
                </a:solidFill>
                <a:latin typeface="+mj-lt"/>
                <a:ea typeface="Inter" pitchFamily="34" charset="-122"/>
                <a:cs typeface="Inter" pitchFamily="34" charset="-120"/>
              </a:rPr>
              <a:t>Drink and lunch including</a:t>
            </a:r>
            <a:endParaRPr lang="en-US" sz="1750" dirty="0">
              <a:latin typeface="+mj-lt"/>
            </a:endParaRPr>
          </a:p>
        </p:txBody>
      </p:sp>
      <p:sp>
        <p:nvSpPr>
          <p:cNvPr id="5" name="Shape 3"/>
          <p:cNvSpPr/>
          <p:nvPr/>
        </p:nvSpPr>
        <p:spPr>
          <a:xfrm>
            <a:off x="781407" y="3110151"/>
            <a:ext cx="6261497" cy="2638663"/>
          </a:xfrm>
          <a:prstGeom prst="roundRect">
            <a:avLst>
              <a:gd name="adj" fmla="val 3554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  <p:txBody>
          <a:bodyPr/>
          <a:lstStyle/>
          <a:p>
            <a:endParaRPr lang="fr-FR"/>
          </a:p>
        </p:txBody>
      </p:sp>
      <p:sp>
        <p:nvSpPr>
          <p:cNvPr id="6" name="Text 4"/>
          <p:cNvSpPr/>
          <p:nvPr/>
        </p:nvSpPr>
        <p:spPr>
          <a:xfrm>
            <a:off x="1012269" y="3257193"/>
            <a:ext cx="267283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fr-FR" b="1" dirty="0">
                <a:latin typeface="+mj-lt"/>
              </a:rPr>
              <a:t>ECROA</a:t>
            </a:r>
            <a:r>
              <a:rPr lang="fr-FR" b="1" dirty="0">
                <a:latin typeface="Inter Bold"/>
              </a:rPr>
              <a:t> </a:t>
            </a:r>
            <a:r>
              <a:rPr lang="fr-FR" b="1" dirty="0" err="1">
                <a:latin typeface="+mj-lt"/>
              </a:rPr>
              <a:t>Members</a:t>
            </a:r>
            <a:endParaRPr lang="en-US" sz="1750" b="1" dirty="0">
              <a:latin typeface="+mj-lt"/>
            </a:endParaRPr>
          </a:p>
        </p:txBody>
      </p:sp>
      <p:sp>
        <p:nvSpPr>
          <p:cNvPr id="7" name="Text 5"/>
          <p:cNvSpPr/>
          <p:nvPr/>
        </p:nvSpPr>
        <p:spPr>
          <a:xfrm>
            <a:off x="4139208" y="3257193"/>
            <a:ext cx="267283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40 €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1012269" y="3897987"/>
            <a:ext cx="267283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b="1" dirty="0">
                <a:solidFill>
                  <a:srgbClr val="272525"/>
                </a:solidFill>
                <a:latin typeface="+mj-lt"/>
                <a:ea typeface="Inter" pitchFamily="34" charset="-122"/>
                <a:cs typeface="Inter" pitchFamily="34" charset="-120"/>
              </a:rPr>
              <a:t>No-members</a:t>
            </a:r>
            <a:endParaRPr lang="en-US" b="1" dirty="0">
              <a:latin typeface="+mj-lt"/>
            </a:endParaRPr>
          </a:p>
        </p:txBody>
      </p:sp>
      <p:sp>
        <p:nvSpPr>
          <p:cNvPr id="9" name="Text 7"/>
          <p:cNvSpPr/>
          <p:nvPr/>
        </p:nvSpPr>
        <p:spPr>
          <a:xfrm>
            <a:off x="4139208" y="3897987"/>
            <a:ext cx="267283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60 €</a:t>
            </a:r>
            <a:endParaRPr lang="en-US" sz="1750" dirty="0"/>
          </a:p>
        </p:txBody>
      </p:sp>
      <p:sp>
        <p:nvSpPr>
          <p:cNvPr id="10" name="Text 8"/>
          <p:cNvSpPr/>
          <p:nvPr/>
        </p:nvSpPr>
        <p:spPr>
          <a:xfrm>
            <a:off x="1012269" y="4538782"/>
            <a:ext cx="2672834" cy="10629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b="1" dirty="0">
                <a:latin typeface="+mj-lt"/>
              </a:rPr>
              <a:t>Discovery Pack </a:t>
            </a:r>
            <a:r>
              <a:rPr lang="en-US" dirty="0">
                <a:latin typeface="+mj-lt"/>
              </a:rPr>
              <a:t>— Membership (€55) + Symposium (€40)</a:t>
            </a:r>
            <a:endParaRPr lang="en-US" sz="1750" dirty="0">
              <a:latin typeface="+mj-lt"/>
            </a:endParaRPr>
          </a:p>
        </p:txBody>
      </p:sp>
      <p:sp>
        <p:nvSpPr>
          <p:cNvPr id="11" name="Text 9"/>
          <p:cNvSpPr/>
          <p:nvPr/>
        </p:nvSpPr>
        <p:spPr>
          <a:xfrm>
            <a:off x="4139208" y="4538782"/>
            <a:ext cx="267283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90 €</a:t>
            </a:r>
            <a:endParaRPr lang="en-US" sz="1750" dirty="0"/>
          </a:p>
        </p:txBody>
      </p:sp>
      <p:sp>
        <p:nvSpPr>
          <p:cNvPr id="12" name="Shape 10"/>
          <p:cNvSpPr/>
          <p:nvPr/>
        </p:nvSpPr>
        <p:spPr>
          <a:xfrm>
            <a:off x="781407" y="5995988"/>
            <a:ext cx="6261497" cy="1293495"/>
          </a:xfrm>
          <a:prstGeom prst="roundRect">
            <a:avLst>
              <a:gd name="adj" fmla="val 7250"/>
            </a:avLst>
          </a:prstGeom>
          <a:solidFill>
            <a:srgbClr val="FCF2B5"/>
          </a:solidFill>
          <a:ln/>
        </p:spPr>
        <p:txBody>
          <a:bodyPr/>
          <a:lstStyle/>
          <a:p>
            <a:endParaRPr lang="fr-FR"/>
          </a:p>
        </p:txBody>
      </p:sp>
      <p:pic>
        <p:nvPicPr>
          <p:cNvPr id="1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649" y="6331029"/>
            <a:ext cx="279083" cy="223242"/>
          </a:xfrm>
          <a:prstGeom prst="rect">
            <a:avLst/>
          </a:prstGeom>
        </p:spPr>
      </p:pic>
      <p:sp>
        <p:nvSpPr>
          <p:cNvPr id="14" name="Text 11"/>
          <p:cNvSpPr/>
          <p:nvPr/>
        </p:nvSpPr>
        <p:spPr>
          <a:xfrm>
            <a:off x="1506974" y="6271498"/>
            <a:ext cx="5312688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b="1" dirty="0"/>
              <a:t>Limited to 20 in-person participants.</a:t>
            </a:r>
            <a:r>
              <a:rPr lang="en-US" dirty="0"/>
              <a:t> </a:t>
            </a:r>
            <a:r>
              <a:rPr lang="en-US" b="1" dirty="0"/>
              <a:t>Registration deadline: June 1, 2026</a:t>
            </a:r>
            <a:endParaRPr lang="en-US" dirty="0"/>
          </a:p>
          <a:p>
            <a:br>
              <a:rPr lang="en-US" sz="1600" dirty="0"/>
            </a:br>
            <a:endParaRPr lang="en-US" sz="1750" dirty="0"/>
          </a:p>
        </p:txBody>
      </p:sp>
      <p:sp>
        <p:nvSpPr>
          <p:cNvPr id="15" name="Text 12"/>
          <p:cNvSpPr/>
          <p:nvPr/>
        </p:nvSpPr>
        <p:spPr>
          <a:xfrm>
            <a:off x="7595116" y="1940004"/>
            <a:ext cx="4088844" cy="348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000000"/>
                </a:solidFill>
                <a:latin typeface="+mj-lt"/>
                <a:ea typeface="Inter Bold" pitchFamily="34" charset="-122"/>
                <a:cs typeface="Inter Bold" pitchFamily="34" charset="-120"/>
              </a:rPr>
              <a:t>💻 Online meeting</a:t>
            </a:r>
            <a:endParaRPr lang="en-US" sz="2150" dirty="0">
              <a:latin typeface="+mj-lt"/>
            </a:endParaRPr>
          </a:p>
        </p:txBody>
      </p:sp>
      <p:sp>
        <p:nvSpPr>
          <p:cNvPr id="16" name="Shape 13"/>
          <p:cNvSpPr/>
          <p:nvPr/>
        </p:nvSpPr>
        <p:spPr>
          <a:xfrm>
            <a:off x="7595116" y="2536031"/>
            <a:ext cx="6261497" cy="1289209"/>
          </a:xfrm>
          <a:prstGeom prst="roundRect">
            <a:avLst>
              <a:gd name="adj" fmla="val 7274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  <p:txBody>
          <a:bodyPr/>
          <a:lstStyle/>
          <a:p>
            <a:endParaRPr lang="fr-FR"/>
          </a:p>
        </p:txBody>
      </p:sp>
      <p:sp>
        <p:nvSpPr>
          <p:cNvPr id="17" name="Text 14"/>
          <p:cNvSpPr/>
          <p:nvPr/>
        </p:nvSpPr>
        <p:spPr>
          <a:xfrm>
            <a:off x="7825978" y="2683073"/>
            <a:ext cx="267283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50" b="1" dirty="0">
                <a:solidFill>
                  <a:srgbClr val="272525"/>
                </a:solidFill>
                <a:latin typeface="+mj-lt"/>
                <a:ea typeface="Inter" pitchFamily="34" charset="-122"/>
                <a:cs typeface="Inter" pitchFamily="34" charset="-120"/>
              </a:rPr>
              <a:t> ECROA 	Members</a:t>
            </a:r>
            <a:endParaRPr lang="en-US" sz="1750" dirty="0">
              <a:latin typeface="+mj-lt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10952917" y="2683073"/>
            <a:ext cx="267283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+mj-lt"/>
                <a:ea typeface="Inter" pitchFamily="34" charset="-122"/>
                <a:cs typeface="Inter" pitchFamily="34" charset="-120"/>
              </a:rPr>
              <a:t>free</a:t>
            </a:r>
            <a:endParaRPr lang="en-US" sz="1750" dirty="0">
              <a:latin typeface="+mj-lt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7825978" y="3323868"/>
            <a:ext cx="267283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50" b="1" dirty="0">
                <a:solidFill>
                  <a:srgbClr val="272525"/>
                </a:solidFill>
                <a:latin typeface="+mj-lt"/>
                <a:ea typeface="Inter" pitchFamily="34" charset="-122"/>
                <a:cs typeface="Inter" pitchFamily="34" charset="-120"/>
              </a:rPr>
              <a:t>No-members</a:t>
            </a:r>
            <a:endParaRPr lang="en-US" sz="1750" dirty="0">
              <a:latin typeface="+mj-lt"/>
            </a:endParaRPr>
          </a:p>
        </p:txBody>
      </p:sp>
      <p:sp>
        <p:nvSpPr>
          <p:cNvPr id="20" name="Text 17"/>
          <p:cNvSpPr/>
          <p:nvPr/>
        </p:nvSpPr>
        <p:spPr>
          <a:xfrm>
            <a:off x="10952917" y="3323868"/>
            <a:ext cx="267283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30 €</a:t>
            </a:r>
            <a:endParaRPr lang="en-US" sz="1750" dirty="0"/>
          </a:p>
        </p:txBody>
      </p:sp>
      <p:sp>
        <p:nvSpPr>
          <p:cNvPr id="21" name="Shape 18"/>
          <p:cNvSpPr/>
          <p:nvPr/>
        </p:nvSpPr>
        <p:spPr>
          <a:xfrm>
            <a:off x="7595116" y="4072414"/>
            <a:ext cx="6261497" cy="2002155"/>
          </a:xfrm>
          <a:prstGeom prst="roundRect">
            <a:avLst>
              <a:gd name="adj" fmla="val 4684"/>
            </a:avLst>
          </a:prstGeom>
          <a:solidFill>
            <a:srgbClr val="B6FCB8"/>
          </a:solidFill>
          <a:ln/>
        </p:spPr>
        <p:txBody>
          <a:bodyPr/>
          <a:lstStyle/>
          <a:p>
            <a:endParaRPr lang="fr-FR"/>
          </a:p>
        </p:txBody>
      </p:sp>
      <p:pic>
        <p:nvPicPr>
          <p:cNvPr id="22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8358" y="4407456"/>
            <a:ext cx="279083" cy="223242"/>
          </a:xfrm>
          <a:prstGeom prst="rect">
            <a:avLst/>
          </a:prstGeom>
        </p:spPr>
      </p:pic>
      <p:sp>
        <p:nvSpPr>
          <p:cNvPr id="23" name="Text 19"/>
          <p:cNvSpPr/>
          <p:nvPr/>
        </p:nvSpPr>
        <p:spPr>
          <a:xfrm>
            <a:off x="8097441" y="4361617"/>
            <a:ext cx="5312688" cy="14173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1750" dirty="0">
                <a:solidFill>
                  <a:srgbClr val="000000"/>
                </a:solidFill>
                <a:latin typeface="+mj-lt"/>
                <a:ea typeface="Inter" pitchFamily="34" charset="-122"/>
                <a:cs typeface="Inter" pitchFamily="34" charset="-120"/>
              </a:rPr>
              <a:t>🎁 </a:t>
            </a:r>
            <a:r>
              <a:rPr lang="en-US" b="1" dirty="0">
                <a:latin typeface="+mj-lt"/>
              </a:rPr>
              <a:t>Online (Video Conference)</a:t>
            </a:r>
            <a:endParaRPr lang="en-US" dirty="0">
              <a:latin typeface="+mj-lt"/>
            </a:endParaRPr>
          </a:p>
          <a:p>
            <a:r>
              <a:rPr lang="en-US" b="1" dirty="0">
                <a:latin typeface="+mj-lt"/>
              </a:rPr>
              <a:t>Bonus Webinar on May 25 at 9:00 PM</a:t>
            </a:r>
            <a:r>
              <a:rPr lang="en-US" dirty="0">
                <a:latin typeface="+mj-lt"/>
              </a:rPr>
              <a:t> </a:t>
            </a:r>
            <a:r>
              <a:rPr lang="en-US" i="1" dirty="0">
                <a:latin typeface="+mj-lt"/>
              </a:rPr>
              <a:t>"Importance for European Camel Farmers"</a:t>
            </a:r>
            <a:endParaRPr lang="en-US" dirty="0">
              <a:latin typeface="+mj-lt"/>
            </a:endParaRPr>
          </a:p>
          <a:p>
            <a:r>
              <a:rPr lang="en-US" dirty="0">
                <a:latin typeface="+mj-lt"/>
                <a:hlinkClick r:id="rId5"/>
              </a:rPr>
              <a:t>www.ecroa.org</a:t>
            </a:r>
            <a:endParaRPr lang="en-US" dirty="0">
              <a:latin typeface="+mj-lt"/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81EE9298-C086-FDA0-B58E-630F2ED8FE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48546" y="6402376"/>
            <a:ext cx="2149760" cy="1519912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91538F83-343F-7043-D6F3-8A05EA3B6B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68714" y="75647"/>
            <a:ext cx="1805435" cy="1797411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F6CB27E0-0B8B-A993-9929-A61A4A8F04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66146" y="6685407"/>
            <a:ext cx="4797035" cy="953849"/>
          </a:xfrm>
          <a:prstGeom prst="rect">
            <a:avLst/>
          </a:prstGeom>
        </p:spPr>
      </p:pic>
      <p:sp>
        <p:nvSpPr>
          <p:cNvPr id="28" name="Rectangle 2">
            <a:extLst>
              <a:ext uri="{FF2B5EF4-FFF2-40B4-BE49-F238E27FC236}">
                <a16:creationId xmlns:a16="http://schemas.microsoft.com/office/drawing/2014/main" id="{7EB07866-0775-C07B-9900-62ED1EAE3B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46304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Rectangle 4">
            <a:extLst>
              <a:ext uri="{FF2B5EF4-FFF2-40B4-BE49-F238E27FC236}">
                <a16:creationId xmlns:a16="http://schemas.microsoft.com/office/drawing/2014/main" id="{C2A0B4D3-1F07-4582-71AD-CE5D1E1A06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46304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2" name="Rectangle 7">
            <a:extLst>
              <a:ext uri="{FF2B5EF4-FFF2-40B4-BE49-F238E27FC236}">
                <a16:creationId xmlns:a16="http://schemas.microsoft.com/office/drawing/2014/main" id="{0E4252D6-2403-49DB-CAC4-8D8EB7C17C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46304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30" name="Picture 6" descr="Avatar">
            <a:extLst>
              <a:ext uri="{FF2B5EF4-FFF2-40B4-BE49-F238E27FC236}">
                <a16:creationId xmlns:a16="http://schemas.microsoft.com/office/drawing/2014/main" id="{B6301151-D0F4-469E-A6EF-BE3EEC700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320675"/>
            <a:ext cx="381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Afbeelding 28">
            <a:extLst>
              <a:ext uri="{FF2B5EF4-FFF2-40B4-BE49-F238E27FC236}">
                <a16:creationId xmlns:a16="http://schemas.microsoft.com/office/drawing/2014/main" id="{4D94D0DC-55A3-B384-5093-E37763406D6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185374" y="0"/>
            <a:ext cx="2445026" cy="194870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06993" y="593765"/>
            <a:ext cx="5050393" cy="6312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950"/>
              </a:lnSpc>
            </a:pPr>
            <a:r>
              <a:rPr lang="en-US" sz="4000" b="1" dirty="0"/>
              <a:t>How to Register</a:t>
            </a:r>
            <a:endParaRPr lang="en-US" sz="40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993" y="2269212"/>
            <a:ext cx="8418076" cy="459200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625608" y="1674733"/>
            <a:ext cx="2525197" cy="3156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50"/>
              </a:lnSpc>
            </a:pPr>
            <a:r>
              <a:rPr lang="en-US" sz="2400" b="1" dirty="0"/>
              <a:t>— Registration Steps</a:t>
            </a:r>
          </a:p>
        </p:txBody>
      </p:sp>
      <p:sp>
        <p:nvSpPr>
          <p:cNvPr id="5" name="Shape 2"/>
          <p:cNvSpPr/>
          <p:nvPr/>
        </p:nvSpPr>
        <p:spPr>
          <a:xfrm>
            <a:off x="9625608" y="2192774"/>
            <a:ext cx="454462" cy="454462"/>
          </a:xfrm>
          <a:prstGeom prst="roundRect">
            <a:avLst>
              <a:gd name="adj" fmla="val 18670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fr-FR"/>
          </a:p>
        </p:txBody>
      </p:sp>
      <p:sp>
        <p:nvSpPr>
          <p:cNvPr id="6" name="Text 3"/>
          <p:cNvSpPr/>
          <p:nvPr/>
        </p:nvSpPr>
        <p:spPr>
          <a:xfrm>
            <a:off x="9701272" y="2230576"/>
            <a:ext cx="303014" cy="3787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23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1</a:t>
            </a:r>
            <a:endParaRPr lang="en-US" sz="2350" dirty="0"/>
          </a:p>
        </p:txBody>
      </p:sp>
      <p:sp>
        <p:nvSpPr>
          <p:cNvPr id="7" name="Text 4"/>
          <p:cNvSpPr/>
          <p:nvPr/>
        </p:nvSpPr>
        <p:spPr>
          <a:xfrm>
            <a:off x="10259973" y="2262188"/>
            <a:ext cx="2525197" cy="3156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50"/>
              </a:lnSpc>
            </a:pPr>
            <a:r>
              <a:rPr lang="en-US" sz="2400" b="1" dirty="0"/>
              <a:t>— Send an email</a:t>
            </a:r>
            <a:endParaRPr lang="en-US" sz="2400" dirty="0"/>
          </a:p>
        </p:txBody>
      </p:sp>
      <p:sp>
        <p:nvSpPr>
          <p:cNvPr id="8" name="Text 5"/>
          <p:cNvSpPr/>
          <p:nvPr/>
        </p:nvSpPr>
        <p:spPr>
          <a:xfrm>
            <a:off x="10259973" y="2757726"/>
            <a:ext cx="3670935" cy="12220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dirty="0"/>
              <a:t>Write to </a:t>
            </a:r>
            <a:r>
              <a:rPr lang="en-US" dirty="0">
                <a:hlinkClick r:id="rId4"/>
              </a:rPr>
              <a:t>contact@ecroa.org</a:t>
            </a:r>
            <a:r>
              <a:rPr lang="en-US" dirty="0"/>
              <a:t> specifying: in-person or online, membership status, and dietary requirements.</a:t>
            </a:r>
            <a:endParaRPr lang="en-US" sz="1550" dirty="0"/>
          </a:p>
        </p:txBody>
      </p:sp>
      <p:sp>
        <p:nvSpPr>
          <p:cNvPr id="9" name="Shape 6"/>
          <p:cNvSpPr/>
          <p:nvPr/>
        </p:nvSpPr>
        <p:spPr>
          <a:xfrm>
            <a:off x="9625608" y="4339590"/>
            <a:ext cx="454462" cy="454462"/>
          </a:xfrm>
          <a:prstGeom prst="roundRect">
            <a:avLst>
              <a:gd name="adj" fmla="val 18670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fr-FR"/>
          </a:p>
        </p:txBody>
      </p:sp>
      <p:sp>
        <p:nvSpPr>
          <p:cNvPr id="10" name="Text 7"/>
          <p:cNvSpPr/>
          <p:nvPr/>
        </p:nvSpPr>
        <p:spPr>
          <a:xfrm>
            <a:off x="9701272" y="4377392"/>
            <a:ext cx="303014" cy="3787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23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2</a:t>
            </a:r>
            <a:endParaRPr lang="en-US" sz="2350" dirty="0"/>
          </a:p>
        </p:txBody>
      </p:sp>
      <p:sp>
        <p:nvSpPr>
          <p:cNvPr id="11" name="Text 8"/>
          <p:cNvSpPr/>
          <p:nvPr/>
        </p:nvSpPr>
        <p:spPr>
          <a:xfrm>
            <a:off x="10259973" y="4409003"/>
            <a:ext cx="2635448" cy="3156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50"/>
              </a:lnSpc>
            </a:pPr>
            <a:r>
              <a:rPr lang="fr-FR" sz="2400" b="1" dirty="0" err="1"/>
              <a:t>Make</a:t>
            </a:r>
            <a:r>
              <a:rPr lang="fr-FR" sz="2400" b="1" dirty="0"/>
              <a:t> the </a:t>
            </a:r>
            <a:r>
              <a:rPr lang="fr-FR" sz="2400" b="1" dirty="0" err="1"/>
              <a:t>payment</a:t>
            </a:r>
            <a:endParaRPr lang="en-US" sz="2400" dirty="0"/>
          </a:p>
        </p:txBody>
      </p:sp>
      <p:sp>
        <p:nvSpPr>
          <p:cNvPr id="12" name="Text 9"/>
          <p:cNvSpPr/>
          <p:nvPr/>
        </p:nvSpPr>
        <p:spPr>
          <a:xfrm>
            <a:off x="10259973" y="4904542"/>
            <a:ext cx="3670935" cy="6110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dirty="0"/>
              <a:t>*Before June 4, 2026 — Reference: "Technical Day</a:t>
            </a:r>
            <a:endParaRPr lang="en-US" sz="1550" dirty="0"/>
          </a:p>
        </p:txBody>
      </p:sp>
      <p:sp>
        <p:nvSpPr>
          <p:cNvPr id="13" name="Shape 10"/>
          <p:cNvSpPr/>
          <p:nvPr/>
        </p:nvSpPr>
        <p:spPr>
          <a:xfrm>
            <a:off x="9625608" y="5717977"/>
            <a:ext cx="4305300" cy="1715333"/>
          </a:xfrm>
          <a:prstGeom prst="roundRect">
            <a:avLst>
              <a:gd name="adj" fmla="val 4946"/>
            </a:avLst>
          </a:prstGeom>
          <a:solidFill>
            <a:srgbClr val="C7C9EA"/>
          </a:solidFill>
          <a:ln/>
        </p:spPr>
        <p:txBody>
          <a:bodyPr/>
          <a:lstStyle/>
          <a:p>
            <a:endParaRPr lang="fr-FR"/>
          </a:p>
        </p:txBody>
      </p:sp>
      <p:pic>
        <p:nvPicPr>
          <p:cNvPr id="14" name="Image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27538" y="6022300"/>
            <a:ext cx="252413" cy="201930"/>
          </a:xfrm>
          <a:prstGeom prst="rect">
            <a:avLst/>
          </a:prstGeom>
        </p:spPr>
      </p:pic>
      <p:sp>
        <p:nvSpPr>
          <p:cNvPr id="15" name="Text 11"/>
          <p:cNvSpPr/>
          <p:nvPr/>
        </p:nvSpPr>
        <p:spPr>
          <a:xfrm>
            <a:off x="10281880" y="5948363"/>
            <a:ext cx="3447098" cy="12220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400"/>
              </a:lnSpc>
            </a:pPr>
            <a:r>
              <a:rPr lang="fr-FR" b="1" dirty="0"/>
              <a:t>Bank </a:t>
            </a:r>
            <a:r>
              <a:rPr lang="fr-FR" b="1" dirty="0" err="1"/>
              <a:t>details</a:t>
            </a:r>
            <a:r>
              <a:rPr lang="fr-FR" b="1" dirty="0"/>
              <a:t> </a:t>
            </a:r>
            <a:r>
              <a:rPr lang="en-US" sz="1550" b="1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:</a:t>
            </a:r>
            <a:r>
              <a:rPr lang="en-US" sz="15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IBAN : NL34 ABNA 0537611681  BIC : ABNANL2A</a:t>
            </a:r>
            <a:endParaRPr lang="en-US" sz="1550" dirty="0"/>
          </a:p>
          <a:p>
            <a:pPr marL="0" indent="0" algn="l">
              <a:lnSpc>
                <a:spcPts val="24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Bénéficiairy</a:t>
            </a:r>
            <a:r>
              <a:rPr lang="en-US" sz="15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: Kington </a:t>
            </a:r>
            <a:r>
              <a:rPr lang="en-US" sz="1550" dirty="0" err="1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Innovatief</a:t>
            </a:r>
            <a:r>
              <a:rPr lang="en-US" sz="15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BV. State: “Technical day ECROA 2026”</a:t>
            </a:r>
            <a:endParaRPr lang="en-US" sz="1550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DE5B96F7-88DA-AAB1-54A9-F12354B0C6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67987" y="0"/>
            <a:ext cx="1675196" cy="1667751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099D86FF-6D59-6884-BF9C-37447DCF55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43183" y="-15813"/>
            <a:ext cx="2087217" cy="166353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93790" y="942737"/>
            <a:ext cx="729186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The venue : </a:t>
            </a:r>
            <a:r>
              <a:rPr lang="en-US" sz="4450" b="1" dirty="0" err="1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Cameldairy</a:t>
            </a:r>
            <a:r>
              <a:rPr lang="en-US" sz="44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Smits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89" y="2039064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Werstkant 16, 5258 TC Berlicum, the </a:t>
            </a:r>
            <a:r>
              <a:rPr lang="en-US" sz="175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netherlands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793790" y="2609731"/>
            <a:ext cx="3664744" cy="2765227"/>
          </a:xfrm>
          <a:prstGeom prst="roundRect">
            <a:avLst>
              <a:gd name="adj" fmla="val 3445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fr-FR"/>
          </a:p>
        </p:txBody>
      </p:sp>
      <p:sp>
        <p:nvSpPr>
          <p:cNvPr id="6" name="Text 3"/>
          <p:cNvSpPr/>
          <p:nvPr/>
        </p:nvSpPr>
        <p:spPr>
          <a:xfrm>
            <a:off x="1028224" y="2844165"/>
            <a:ext cx="3195876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400" b="1" dirty="0"/>
              <a:t>Largest camel farm in Europe</a:t>
            </a:r>
            <a:endParaRPr lang="en-US" sz="2400" dirty="0"/>
          </a:p>
        </p:txBody>
      </p:sp>
      <p:sp>
        <p:nvSpPr>
          <p:cNvPr id="7" name="Text 4"/>
          <p:cNvSpPr/>
          <p:nvPr/>
        </p:nvSpPr>
        <p:spPr>
          <a:xfrm>
            <a:off x="1028224" y="3688913"/>
            <a:ext cx="3195876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dirty="0"/>
              <a:t> A pioneering farm in the industrial-scale production of camel milk.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4741167" y="2627828"/>
            <a:ext cx="3486769" cy="2747130"/>
          </a:xfrm>
          <a:prstGeom prst="roundRect">
            <a:avLst>
              <a:gd name="adj" fmla="val 3445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fr-FR" dirty="0"/>
          </a:p>
        </p:txBody>
      </p:sp>
      <p:sp>
        <p:nvSpPr>
          <p:cNvPr id="9" name="Text 6"/>
          <p:cNvSpPr/>
          <p:nvPr/>
        </p:nvSpPr>
        <p:spPr>
          <a:xfrm>
            <a:off x="4919782" y="284416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fr-FR" sz="2400" b="1" dirty="0" err="1"/>
              <a:t>Sustainable</a:t>
            </a:r>
            <a:r>
              <a:rPr lang="fr-FR" sz="2400" b="1" dirty="0"/>
              <a:t> </a:t>
            </a:r>
            <a:r>
              <a:rPr lang="fr-FR" sz="2400" b="1" dirty="0" err="1"/>
              <a:t>milk</a:t>
            </a:r>
            <a:endParaRPr lang="en-US" sz="2400" dirty="0"/>
          </a:p>
        </p:txBody>
      </p:sp>
      <p:sp>
        <p:nvSpPr>
          <p:cNvPr id="10" name="Text 7"/>
          <p:cNvSpPr/>
          <p:nvPr/>
        </p:nvSpPr>
        <p:spPr>
          <a:xfrm>
            <a:off x="4919782" y="3334583"/>
            <a:ext cx="319599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GB" dirty="0"/>
              <a:t>An approach focused on animal welfare and respectful breeding practices.</a:t>
            </a:r>
            <a:endParaRPr lang="nl-NL" dirty="0"/>
          </a:p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11" name="Shape 8"/>
          <p:cNvSpPr/>
          <p:nvPr/>
        </p:nvSpPr>
        <p:spPr>
          <a:xfrm>
            <a:off x="793789" y="5627489"/>
            <a:ext cx="7634593" cy="1659374"/>
          </a:xfrm>
          <a:prstGeom prst="roundRect">
            <a:avLst>
              <a:gd name="adj" fmla="val 5654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fr-FR"/>
          </a:p>
        </p:txBody>
      </p:sp>
      <p:sp>
        <p:nvSpPr>
          <p:cNvPr id="12" name="Text 9"/>
          <p:cNvSpPr/>
          <p:nvPr/>
        </p:nvSpPr>
        <p:spPr>
          <a:xfrm>
            <a:off x="1028224" y="5836206"/>
            <a:ext cx="283809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🌍</a:t>
            </a: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European Model</a:t>
            </a:r>
            <a:endParaRPr lang="en-US" sz="2200" dirty="0"/>
          </a:p>
        </p:txBody>
      </p:sp>
      <p:sp>
        <p:nvSpPr>
          <p:cNvPr id="13" name="Text 10"/>
          <p:cNvSpPr/>
          <p:nvPr/>
        </p:nvSpPr>
        <p:spPr>
          <a:xfrm>
            <a:off x="1028224" y="6326624"/>
            <a:ext cx="708755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dirty="0"/>
              <a:t>An inspiring example for professionals looking to develop the camel farming sector in Europe.</a:t>
            </a:r>
            <a:endParaRPr lang="en-US" sz="1750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E2A11C2-0B6A-4351-86E3-A3C7F00760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4807" y="4590801"/>
            <a:ext cx="1805435" cy="1797411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98CAC181-C417-1511-9F50-B4E659D715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5399" y="3021330"/>
            <a:ext cx="5151715" cy="370619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C73FAE6-AA3E-7451-7A22-02949271D9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1201" y="139149"/>
            <a:ext cx="1709839" cy="170224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F7E25262-C0D5-4BCE-9217-CD0FD4F566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20026" y="1"/>
            <a:ext cx="2310374" cy="184138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079183" y="554831"/>
            <a:ext cx="4997053" cy="5647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400"/>
              </a:lnSpc>
            </a:pPr>
            <a:r>
              <a:rPr lang="fr-FR" sz="4400" b="1" dirty="0" err="1"/>
              <a:t>Partners</a:t>
            </a:r>
            <a:r>
              <a:rPr lang="fr-FR" sz="4400" b="1" dirty="0"/>
              <a:t> &amp; Supporters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1079183" y="1757719"/>
            <a:ext cx="2259330" cy="2824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000000"/>
                </a:solidFill>
                <a:ea typeface="Inter Bold" pitchFamily="34" charset="-122"/>
                <a:cs typeface="Inter Bold" pitchFamily="34" charset="-120"/>
              </a:rPr>
              <a:t>ECROA</a:t>
            </a:r>
            <a:endParaRPr lang="en-US" sz="1750" b="1" dirty="0"/>
          </a:p>
        </p:txBody>
      </p:sp>
      <p:sp>
        <p:nvSpPr>
          <p:cNvPr id="4" name="Text 2"/>
          <p:cNvSpPr/>
          <p:nvPr/>
        </p:nvSpPr>
        <p:spPr>
          <a:xfrm>
            <a:off x="968871" y="4381602"/>
            <a:ext cx="6015395" cy="7793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dirty="0">
                <a:latin typeface="+mj-lt"/>
              </a:rPr>
              <a:t> The first and largest camel dairy in Europe.</a:t>
            </a:r>
          </a:p>
          <a:p>
            <a:pPr>
              <a:lnSpc>
                <a:spcPts val="2000"/>
              </a:lnSpc>
            </a:pPr>
            <a:endParaRPr lang="en-US" dirty="0">
              <a:latin typeface="+mj-lt"/>
            </a:endParaRPr>
          </a:p>
          <a:p>
            <a:pPr>
              <a:lnSpc>
                <a:spcPts val="2000"/>
              </a:lnSpc>
            </a:pPr>
            <a:endParaRPr lang="en-US" dirty="0">
              <a:latin typeface="+mj-lt"/>
            </a:endParaRPr>
          </a:p>
        </p:txBody>
      </p:sp>
      <p:sp>
        <p:nvSpPr>
          <p:cNvPr id="5" name="Text 3"/>
          <p:cNvSpPr/>
          <p:nvPr/>
        </p:nvSpPr>
        <p:spPr>
          <a:xfrm>
            <a:off x="1079183" y="5987275"/>
            <a:ext cx="2259330" cy="2824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b="1" dirty="0">
                <a:solidFill>
                  <a:srgbClr val="000000"/>
                </a:solidFill>
                <a:ea typeface="Inter Bold" pitchFamily="34" charset="-122"/>
                <a:cs typeface="Inter Bold" pitchFamily="34" charset="-120"/>
              </a:rPr>
              <a:t>CAMELAIT4MED</a:t>
            </a:r>
            <a:endParaRPr lang="en-US" b="1" dirty="0"/>
          </a:p>
        </p:txBody>
      </p:sp>
      <p:sp>
        <p:nvSpPr>
          <p:cNvPr id="6" name="Text 4"/>
          <p:cNvSpPr/>
          <p:nvPr/>
        </p:nvSpPr>
        <p:spPr>
          <a:xfrm>
            <a:off x="968871" y="5987275"/>
            <a:ext cx="6015395" cy="7793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00"/>
              </a:lnSpc>
            </a:pPr>
            <a:endParaRPr lang="en-US" b="1" dirty="0">
              <a:latin typeface="+mj-lt"/>
            </a:endParaRPr>
          </a:p>
          <a:p>
            <a:pPr>
              <a:lnSpc>
                <a:spcPts val="2000"/>
              </a:lnSpc>
            </a:pPr>
            <a:endParaRPr lang="en-US" dirty="0">
              <a:latin typeface="+mj-lt"/>
            </a:endParaRPr>
          </a:p>
          <a:p>
            <a:pPr>
              <a:lnSpc>
                <a:spcPts val="2000"/>
              </a:lnSpc>
            </a:pPr>
            <a:r>
              <a:rPr lang="en-US" dirty="0">
                <a:latin typeface="+mj-lt"/>
              </a:rPr>
              <a:t>A European project aimed at structuring and developing the camel milk sector in the Mediterranean and across Europe, with the support of the PRIMA program</a:t>
            </a:r>
            <a:r>
              <a:rPr lang="en-US" dirty="0">
                <a:solidFill>
                  <a:srgbClr val="272525"/>
                </a:solidFill>
                <a:latin typeface="+mj-lt"/>
                <a:ea typeface="Inter" pitchFamily="34" charset="-122"/>
                <a:cs typeface="Inter" pitchFamily="34" charset="-120"/>
              </a:rPr>
              <a:t>.</a:t>
            </a:r>
            <a:endParaRPr lang="en-US" dirty="0">
              <a:latin typeface="+mj-lt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B74FDD4-7AFC-A2D0-F452-E89AC4A3F4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1278" y="1839508"/>
            <a:ext cx="1875127" cy="186679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CE5D0C1-E0D9-A0A8-A7CD-498C4E8494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5384" y="5786319"/>
            <a:ext cx="2803593" cy="2149358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8CACCC38-6F1C-3396-56EC-7D573E8CD5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2098" y="4088134"/>
            <a:ext cx="1714307" cy="1366318"/>
          </a:xfrm>
          <a:prstGeom prst="rect">
            <a:avLst/>
          </a:prstGeom>
        </p:spPr>
      </p:pic>
      <p:sp>
        <p:nvSpPr>
          <p:cNvPr id="10" name="Text 1">
            <a:extLst>
              <a:ext uri="{FF2B5EF4-FFF2-40B4-BE49-F238E27FC236}">
                <a16:creationId xmlns:a16="http://schemas.microsoft.com/office/drawing/2014/main" id="{A4F060B2-B7F7-E6C6-20F8-F0954DAF7A06}"/>
              </a:ext>
            </a:extLst>
          </p:cNvPr>
          <p:cNvSpPr/>
          <p:nvPr/>
        </p:nvSpPr>
        <p:spPr>
          <a:xfrm>
            <a:off x="1079183" y="3906181"/>
            <a:ext cx="2259330" cy="2824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000000"/>
                </a:solidFill>
                <a:ea typeface="Inter Bold" pitchFamily="34" charset="-122"/>
              </a:rPr>
              <a:t>Camel dairy Smits</a:t>
            </a:r>
            <a:endParaRPr lang="en-US" sz="1750" b="1" dirty="0"/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7889003D-19AD-E799-503C-D5ED4592EBB3}"/>
              </a:ext>
            </a:extLst>
          </p:cNvPr>
          <p:cNvSpPr txBox="1"/>
          <p:nvPr/>
        </p:nvSpPr>
        <p:spPr>
          <a:xfrm>
            <a:off x="968871" y="2311240"/>
            <a:ext cx="62360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European Camel ranch Owners Association </a:t>
            </a:r>
            <a:r>
              <a:rPr lang="en-US" dirty="0"/>
              <a:t> </a:t>
            </a:r>
            <a:r>
              <a:rPr lang="en-US" dirty="0">
                <a:latin typeface="+mj-lt"/>
              </a:rPr>
              <a:t>-The reference organization for owners and researchers working on camelids in Europe</a:t>
            </a:r>
            <a:endParaRPr lang="nl-NL" dirty="0">
              <a:latin typeface="+mj-l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75448"/>
            <a:ext cx="578381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50"/>
              </a:lnSpc>
            </a:pPr>
            <a:r>
              <a:rPr lang="fr-FR" sz="4400" b="1" dirty="0" err="1"/>
              <a:t>Why</a:t>
            </a:r>
            <a:r>
              <a:rPr lang="fr-FR" sz="4400" b="1" dirty="0"/>
              <a:t> Attend?</a:t>
            </a:r>
            <a:endParaRPr lang="en-US" sz="44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837855"/>
            <a:ext cx="2411968" cy="149066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461200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fr-FR" sz="2400" b="1" dirty="0"/>
              <a:t>Field Expertise </a:t>
            </a:r>
            <a:endParaRPr lang="en-US" sz="2400" b="1" dirty="0"/>
          </a:p>
        </p:txBody>
      </p:sp>
      <p:sp>
        <p:nvSpPr>
          <p:cNvPr id="5" name="Text 2"/>
          <p:cNvSpPr/>
          <p:nvPr/>
        </p:nvSpPr>
        <p:spPr>
          <a:xfrm>
            <a:off x="793790" y="5102423"/>
            <a:ext cx="415861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dirty="0"/>
              <a:t>Gain direct insights from farmers and researchers specialized in large camelids.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5893" y="2837855"/>
            <a:ext cx="2411968" cy="149066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35893" y="461200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fr-FR" sz="2400" b="1" dirty="0"/>
              <a:t> A Future-Proof </a:t>
            </a:r>
            <a:r>
              <a:rPr lang="fr-FR" sz="2400" b="1" dirty="0" err="1"/>
              <a:t>Sector</a:t>
            </a:r>
            <a:endParaRPr lang="en-US" sz="2400" dirty="0"/>
          </a:p>
        </p:txBody>
      </p:sp>
      <p:sp>
        <p:nvSpPr>
          <p:cNvPr id="8" name="Text 4"/>
          <p:cNvSpPr/>
          <p:nvPr/>
        </p:nvSpPr>
        <p:spPr>
          <a:xfrm>
            <a:off x="5235893" y="5102423"/>
            <a:ext cx="3699386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dirty="0"/>
              <a:t>Camel milk production in Europe is booming. Position yourself at the forefront of this innovative sector. 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995" y="2837855"/>
            <a:ext cx="2411968" cy="1490663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77995" y="461200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fr-FR" b="1" dirty="0" err="1"/>
              <a:t>European</a:t>
            </a:r>
            <a:r>
              <a:rPr lang="fr-FR" b="1" dirty="0"/>
              <a:t> Network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677995" y="5102423"/>
            <a:ext cx="415861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dirty="0"/>
              <a:t>Meet and connect with professionals from across Europe who share the same passion for camelids.</a:t>
            </a:r>
            <a:endParaRPr lang="en-US" sz="1750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B034DCD-C5E8-6C18-819B-84619C7922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4507" y="799307"/>
            <a:ext cx="2149760" cy="151991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780DB33-E3FC-AB8F-9269-FC5208E403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47846" y="734300"/>
            <a:ext cx="1657293" cy="164992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708</TotalTime>
  <Words>699</Words>
  <Application>Microsoft Office PowerPoint</Application>
  <PresentationFormat>Aangepast</PresentationFormat>
  <Paragraphs>116</Paragraphs>
  <Slides>10</Slides>
  <Notes>10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10</vt:i4>
      </vt:variant>
    </vt:vector>
  </HeadingPairs>
  <TitlesOfParts>
    <vt:vector size="15" baseType="lpstr">
      <vt:lpstr>Inter</vt:lpstr>
      <vt:lpstr>Arial</vt:lpstr>
      <vt:lpstr>Inter Bold </vt:lpstr>
      <vt:lpstr>Inter Bold</vt:lpstr>
      <vt:lpstr>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Marcel Smits</dc:creator>
  <cp:lastModifiedBy>marcel smits</cp:lastModifiedBy>
  <cp:revision>11</cp:revision>
  <cp:lastPrinted>2026-04-15T16:31:25Z</cp:lastPrinted>
  <dcterms:created xsi:type="dcterms:W3CDTF">2026-04-14T19:12:33Z</dcterms:created>
  <dcterms:modified xsi:type="dcterms:W3CDTF">2026-04-21T13:49:07Z</dcterms:modified>
</cp:coreProperties>
</file>